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6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Lst>
  <p:sldSz cx="9144000" cy="5143500" type="screen16x9"/>
  <p:notesSz cx="6858000" cy="9144000"/>
  <p:embeddedFontLst>
    <p:embeddedFont>
      <p:font typeface="Barlow" panose="020B0604020202020204" charset="0"/>
      <p:regular r:id="rId64"/>
      <p:bold r:id="rId65"/>
      <p:italic r:id="rId66"/>
      <p:boldItalic r:id="rId67"/>
    </p:embeddedFont>
    <p:embeddedFont>
      <p:font typeface="Barlow Light" panose="020B0604020202020204" charset="0"/>
      <p:regular r:id="rId68"/>
      <p:bold r:id="rId69"/>
      <p:italic r:id="rId70"/>
      <p:boldItalic r:id="rId71"/>
    </p:embeddedFont>
    <p:embeddedFont>
      <p:font typeface="Calibri" panose="020F0502020204030204" pitchFamily="34" charset="0"/>
      <p:regular r:id="rId72"/>
      <p:bold r:id="rId73"/>
      <p:italic r:id="rId74"/>
      <p:boldItalic r:id="rId75"/>
    </p:embeddedFont>
    <p:embeddedFont>
      <p:font typeface="Consolas" panose="020B0609020204030204" pitchFamily="49" charset="0"/>
      <p:regular r:id="rId76"/>
      <p:bold r:id="rId77"/>
      <p:italic r:id="rId78"/>
      <p:boldItalic r:id="rId79"/>
    </p:embeddedFont>
    <p:embeddedFont>
      <p:font typeface="Miriam Libre" panose="020B0604020202020204" charset="-79"/>
      <p:regular r:id="rId80"/>
      <p:bold r:id="rId81"/>
    </p:embeddedFont>
    <p:embeddedFont>
      <p:font typeface="Roboto" panose="020B0604020202020204" charset="0"/>
      <p:regular r:id="rId82"/>
      <p:bold r:id="rId83"/>
      <p:italic r:id="rId84"/>
      <p:boldItalic r:id="rId85"/>
    </p:embeddedFont>
    <p:embeddedFont>
      <p:font typeface="Work Sans" panose="020B0604020202020204" charset="0"/>
      <p:regular r:id="rId86"/>
      <p:bold r:id="rId87"/>
      <p:italic r:id="rId88"/>
      <p:boldItalic r:id="rId8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9169" autoAdjust="0"/>
  </p:normalViewPr>
  <p:slideViewPr>
    <p:cSldViewPr snapToGrid="0">
      <p:cViewPr varScale="1">
        <p:scale>
          <a:sx n="59" d="100"/>
          <a:sy n="59" d="100"/>
        </p:scale>
        <p:origin x="1901"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font" Target="fonts/font5.fntdata"/><Relationship Id="rId84" Type="http://schemas.openxmlformats.org/officeDocument/2006/relationships/font" Target="fonts/font21.fntdata"/><Relationship Id="rId89" Type="http://schemas.openxmlformats.org/officeDocument/2006/relationships/font" Target="fonts/font26.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1.fntdata"/><Relationship Id="rId79" Type="http://schemas.openxmlformats.org/officeDocument/2006/relationships/font" Target="fonts/font16.fntdata"/><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font" Target="fonts/font1.fntdata"/><Relationship Id="rId69"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9.fntdata"/><Relationship Id="rId80" Type="http://schemas.openxmlformats.org/officeDocument/2006/relationships/font" Target="fonts/font17.fntdata"/><Relationship Id="rId85" Type="http://schemas.openxmlformats.org/officeDocument/2006/relationships/font" Target="fonts/font22.fntdata"/><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7.fntdata"/><Relationship Id="rId75" Type="http://schemas.openxmlformats.org/officeDocument/2006/relationships/font" Target="fonts/font12.fntdata"/><Relationship Id="rId83" Type="http://schemas.openxmlformats.org/officeDocument/2006/relationships/font" Target="fonts/font20.fntdata"/><Relationship Id="rId88" Type="http://schemas.openxmlformats.org/officeDocument/2006/relationships/font" Target="fonts/font25.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font" Target="fonts/font18.fntdata"/><Relationship Id="rId86" Type="http://schemas.openxmlformats.org/officeDocument/2006/relationships/font" Target="fonts/font2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font" Target="fonts/font8.fntdata"/><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3.fntdata"/><Relationship Id="rId87" Type="http://schemas.openxmlformats.org/officeDocument/2006/relationships/font" Target="fonts/font24.fntdata"/><Relationship Id="rId61" Type="http://schemas.openxmlformats.org/officeDocument/2006/relationships/slide" Target="slides/slide60.xml"/><Relationship Id="rId82" Type="http://schemas.openxmlformats.org/officeDocument/2006/relationships/font" Target="fonts/font19.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validator.w3.org/"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support.microsoft.com/en-us/help/4000734/microsoft-edge-accessibility-features" TargetMode="External"/><Relationship Id="rId7" Type="http://schemas.openxmlformats.org/officeDocument/2006/relationships/hyperlink" Target="https://support.apple.com/guide/voiceover/welcome/10"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www.nvaccess.org/about-nvda/" TargetMode="External"/><Relationship Id="rId5" Type="http://schemas.openxmlformats.org/officeDocument/2006/relationships/hyperlink" Target="https://webaim.org/articles/jaws/" TargetMode="External"/><Relationship Id="rId4" Type="http://schemas.openxmlformats.org/officeDocument/2006/relationships/hyperlink" Target="https://support.microsoft.com/en-us/windows/complete-guide-to-narrator-e4397a0d-ef4f-b386-d8ae-c172f109bdb1"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eveloper.mozilla.org/en-US/docs/Learn/CSS/CSS_layout/Responsive_Design"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www.apple.com/accessibility/mac/vision/" TargetMode="External"/><Relationship Id="rId5" Type="http://schemas.openxmlformats.org/officeDocument/2006/relationships/hyperlink" Target="https://www.freedomscientific.com/training/zoomtext/getting-started/" TargetMode="External"/><Relationship Id="rId4" Type="http://schemas.openxmlformats.org/officeDocument/2006/relationships/hyperlink" Target="https://support.microsoft.com/en-us/windows/use-magnifier-to-make-things-on-the-screen-easier-to-see-414948ba-8b1c-d3bd-8615-0e5e32204198"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youtube.com/watch?v=CUkMCQR4TpY&amp;list=PLRdJkpek8v1YbMdexusBfPTi43cHoJjxx"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ebaim.org/projects/screenreadersurvey8/#finding"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microsoft.com/design/inclusive/"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Web_accessibility" TargetMode="External"/><Relationship Id="rId7" Type="http://schemas.openxmlformats.org/officeDocument/2006/relationships/hyperlink" Target="https://en.wikipedia.org/wiki/User_agent"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en.wikipedia.org/wiki/Disabilities" TargetMode="External"/><Relationship Id="rId5" Type="http://schemas.openxmlformats.org/officeDocument/2006/relationships/hyperlink" Target="https://en.wikipedia.org/wiki/World_Wide_Web_Consortium" TargetMode="External"/><Relationship Id="rId4" Type="http://schemas.openxmlformats.org/officeDocument/2006/relationships/hyperlink" Target="https://en.wikipedia.org/wiki/Web_Accessibility_Initiative"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did we cover last time?</a:t>
            </a:r>
          </a:p>
          <a:p>
            <a:pPr marL="0" lvl="0" indent="0" algn="l" rtl="0">
              <a:spcBef>
                <a:spcPts val="0"/>
              </a:spcBef>
              <a:spcAft>
                <a:spcPts val="0"/>
              </a:spcAft>
              <a:buNone/>
            </a:pPr>
            <a:r>
              <a:rPr lang="en-US" dirty="0"/>
              <a:t>What are we going to discuss this time? </a:t>
            </a:r>
          </a:p>
          <a:p>
            <a:pPr marL="0" lvl="0" indent="0" algn="l" rtl="0">
              <a:spcBef>
                <a:spcPts val="0"/>
              </a:spcBef>
              <a:spcAft>
                <a:spcPts val="0"/>
              </a:spcAft>
              <a:buNone/>
            </a:pPr>
            <a:r>
              <a:rPr lang="en-US" dirty="0"/>
              <a:t>Parking Lot for Homework questions, </a:t>
            </a:r>
            <a:r>
              <a:rPr lang="en-US" dirty="0" err="1"/>
              <a:t>etc</a:t>
            </a:r>
            <a:r>
              <a:rPr lang="en-US" dirty="0"/>
              <a:t> until the end.</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cf7fc71dfd_0_8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cf7fc71dfd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Content should be well-formed so it can be parsed successfully by browsers and other user agents such as screenreaders.</a:t>
            </a:r>
            <a:endParaRPr sz="1300" dirty="0"/>
          </a:p>
          <a:p>
            <a:pPr marL="0" lvl="0" indent="0" algn="l" rtl="0">
              <a:spcBef>
                <a:spcPts val="0"/>
              </a:spcBef>
              <a:spcAft>
                <a:spcPts val="0"/>
              </a:spcAft>
              <a:buNone/>
            </a:pPr>
            <a:r>
              <a:rPr lang="en" sz="1300" dirty="0"/>
              <a:t>To pass this criterion, make sure that your HTML is as valid as possible. </a:t>
            </a:r>
            <a:endParaRPr sz="1300" dirty="0"/>
          </a:p>
          <a:p>
            <a:pPr marL="0" lvl="0" indent="0" algn="l" rtl="0">
              <a:spcBef>
                <a:spcPts val="0"/>
              </a:spcBef>
              <a:spcAft>
                <a:spcPts val="0"/>
              </a:spcAft>
              <a:buNone/>
            </a:pPr>
            <a:r>
              <a:rPr lang="en" sz="1300" dirty="0"/>
              <a:t>Use the </a:t>
            </a:r>
            <a:r>
              <a:rPr lang="en" sz="1300" u="sng" dirty="0">
                <a:solidFill>
                  <a:schemeClr val="hlink"/>
                </a:solidFill>
                <a:hlinkClick r:id="rId3"/>
              </a:rPr>
              <a:t>W3C validator</a:t>
            </a:r>
            <a:r>
              <a:rPr lang="en" sz="1300" dirty="0"/>
              <a:t> to validate your markup - this will tell you whether you’ve made any mistakes in your html that might break how it renders or how it will be parsed, for example if you have forgotten to close any elements, or if you have used an element incorrectly, or if you have forgotten important accessibility attributes.</a:t>
            </a:r>
            <a:endParaRPr sz="13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cf7fc71dfd_0_11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cf7fc71df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are just a few of the tools that you should keep in your toolbox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cf7fc71dfd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cf7fc71dfd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dirty="0">
                <a:solidFill>
                  <a:srgbClr val="24292E"/>
                </a:solidFill>
                <a:highlight>
                  <a:schemeClr val="lt1"/>
                </a:highlight>
              </a:rPr>
              <a:t>One of the best-known accessibility tools are screen readers.</a:t>
            </a:r>
            <a:endParaRPr sz="1200" dirty="0">
              <a:solidFill>
                <a:srgbClr val="24292E"/>
              </a:solidFill>
              <a:highlight>
                <a:schemeClr val="lt1"/>
              </a:highlight>
            </a:endParaRPr>
          </a:p>
          <a:p>
            <a:pPr marL="0" lvl="0" indent="0" algn="l" rtl="0">
              <a:lnSpc>
                <a:spcPct val="115000"/>
              </a:lnSpc>
              <a:spcBef>
                <a:spcPts val="1200"/>
              </a:spcBef>
              <a:spcAft>
                <a:spcPts val="0"/>
              </a:spcAft>
              <a:buClr>
                <a:schemeClr val="dk1"/>
              </a:buClr>
              <a:buSzPts val="1100"/>
              <a:buFont typeface="Arial"/>
              <a:buNone/>
            </a:pPr>
            <a:r>
              <a:rPr lang="en" sz="1200" dirty="0">
                <a:solidFill>
                  <a:srgbClr val="24292E"/>
                </a:solidFill>
                <a:highlight>
                  <a:schemeClr val="lt1"/>
                </a:highlight>
              </a:rPr>
              <a:t>A screen reader is a software application that enables people with severe visual impairments to use a computer by reading the page audibly, or displaying it in braille on an external braille display.</a:t>
            </a:r>
            <a:endParaRPr sz="1200" dirty="0">
              <a:solidFill>
                <a:srgbClr val="24292E"/>
              </a:solidFill>
              <a:highlight>
                <a:schemeClr val="lt1"/>
              </a:highlight>
            </a:endParaRPr>
          </a:p>
          <a:p>
            <a:pPr marL="0" lvl="0" indent="0" algn="l" rtl="0">
              <a:lnSpc>
                <a:spcPct val="115000"/>
              </a:lnSpc>
              <a:spcBef>
                <a:spcPts val="1200"/>
              </a:spcBef>
              <a:spcAft>
                <a:spcPts val="0"/>
              </a:spcAft>
              <a:buClr>
                <a:schemeClr val="dk1"/>
              </a:buClr>
              <a:buSzPts val="1100"/>
              <a:buFont typeface="Arial"/>
              <a:buNone/>
            </a:pPr>
            <a:r>
              <a:rPr lang="en" sz="1200" dirty="0">
                <a:solidFill>
                  <a:srgbClr val="24292E"/>
                </a:solidFill>
                <a:highlight>
                  <a:schemeClr val="lt1"/>
                </a:highlight>
              </a:rPr>
              <a:t>Screen readers work closely with the computer’s Operating System (OS) to provide information about icons, menus, links, images, and other contextual visual components. </a:t>
            </a:r>
            <a:endParaRPr sz="1200" dirty="0">
              <a:solidFill>
                <a:srgbClr val="24292E"/>
              </a:solidFill>
              <a:highlight>
                <a:schemeClr val="lt1"/>
              </a:highlight>
            </a:endParaRPr>
          </a:p>
          <a:p>
            <a:pPr marL="0" lvl="0" indent="0" algn="l" rtl="0">
              <a:lnSpc>
                <a:spcPct val="115000"/>
              </a:lnSpc>
              <a:spcBef>
                <a:spcPts val="1200"/>
              </a:spcBef>
              <a:spcAft>
                <a:spcPts val="0"/>
              </a:spcAft>
              <a:buClr>
                <a:schemeClr val="dk1"/>
              </a:buClr>
              <a:buSzPts val="1100"/>
              <a:buFont typeface="Arial"/>
              <a:buNone/>
            </a:pPr>
            <a:r>
              <a:rPr lang="en" sz="1200" dirty="0">
                <a:solidFill>
                  <a:srgbClr val="24292E"/>
                </a:solidFill>
                <a:highlight>
                  <a:schemeClr val="lt1"/>
                </a:highlight>
              </a:rPr>
              <a:t>Since the majority of screen reader users don’t use a mouse, screen readers use a wide variety of keyboard commands to carry out different tasks. </a:t>
            </a:r>
            <a:br>
              <a:rPr lang="en" sz="1200" dirty="0">
                <a:solidFill>
                  <a:srgbClr val="24292E"/>
                </a:solidFill>
                <a:highlight>
                  <a:schemeClr val="lt1"/>
                </a:highlight>
              </a:rPr>
            </a:br>
            <a:r>
              <a:rPr lang="en" sz="1200" dirty="0">
                <a:solidFill>
                  <a:srgbClr val="24292E"/>
                </a:solidFill>
                <a:highlight>
                  <a:schemeClr val="lt1"/>
                </a:highlight>
              </a:rPr>
              <a:t>Tasks include reading part or whole of a document, navigating web pages, opening and closing files, editing and listening to music. </a:t>
            </a:r>
            <a:br>
              <a:rPr lang="en" sz="1200" dirty="0">
                <a:solidFill>
                  <a:srgbClr val="24292E"/>
                </a:solidFill>
                <a:highlight>
                  <a:schemeClr val="lt1"/>
                </a:highlight>
              </a:rPr>
            </a:br>
            <a:r>
              <a:rPr lang="en" sz="1200" dirty="0">
                <a:solidFill>
                  <a:srgbClr val="24292E"/>
                </a:solidFill>
                <a:highlight>
                  <a:schemeClr val="lt1"/>
                </a:highlight>
              </a:rPr>
              <a:t>A visually impaired computer user will use a combination of screen reader commands and operating system commands to accomplish the many tasks a computer is capable of performing.</a:t>
            </a:r>
            <a:endParaRPr sz="1200" dirty="0">
              <a:solidFill>
                <a:srgbClr val="24292E"/>
              </a:solidFill>
              <a:highlight>
                <a:schemeClr val="lt1"/>
              </a:highlight>
            </a:endParaRPr>
          </a:p>
          <a:p>
            <a:pPr marL="0" lvl="0" indent="0" algn="l" rtl="0">
              <a:lnSpc>
                <a:spcPct val="115000"/>
              </a:lnSpc>
              <a:spcBef>
                <a:spcPts val="1200"/>
              </a:spcBef>
              <a:spcAft>
                <a:spcPts val="0"/>
              </a:spcAft>
              <a:buClr>
                <a:schemeClr val="dk1"/>
              </a:buClr>
              <a:buSzPts val="1100"/>
              <a:buFont typeface="Arial"/>
              <a:buNone/>
            </a:pPr>
            <a:r>
              <a:rPr lang="en" sz="1200" dirty="0">
                <a:solidFill>
                  <a:srgbClr val="24292E"/>
                </a:solidFill>
                <a:highlight>
                  <a:schemeClr val="lt1"/>
                </a:highlight>
              </a:rPr>
              <a:t>It is </a:t>
            </a:r>
            <a:r>
              <a:rPr lang="en" sz="1200" strike="sngStrike" dirty="0">
                <a:solidFill>
                  <a:srgbClr val="24292E"/>
                </a:solidFill>
                <a:highlight>
                  <a:schemeClr val="lt1"/>
                </a:highlight>
              </a:rPr>
              <a:t>super </a:t>
            </a:r>
            <a:r>
              <a:rPr lang="en" sz="1200" dirty="0">
                <a:solidFill>
                  <a:srgbClr val="24292E"/>
                </a:solidFill>
                <a:highlight>
                  <a:schemeClr val="lt1"/>
                </a:highlight>
              </a:rPr>
              <a:t>important that you become familiar with how screen readers are used.</a:t>
            </a:r>
            <a:br>
              <a:rPr lang="en" sz="1200" dirty="0">
                <a:solidFill>
                  <a:srgbClr val="24292E"/>
                </a:solidFill>
                <a:highlight>
                  <a:schemeClr val="lt1"/>
                </a:highlight>
              </a:rPr>
            </a:br>
            <a:r>
              <a:rPr lang="en" sz="1200" i="1" dirty="0">
                <a:solidFill>
                  <a:srgbClr val="24292E"/>
                </a:solidFill>
                <a:highlight>
                  <a:schemeClr val="lt1"/>
                </a:highlight>
              </a:rPr>
              <a:t>There is a member of the WCAG standards committee called Leonie Watson who has many videos on screen reader usage.</a:t>
            </a:r>
            <a:br>
              <a:rPr lang="en" sz="1200" i="1" dirty="0">
                <a:solidFill>
                  <a:srgbClr val="24292E"/>
                </a:solidFill>
                <a:highlight>
                  <a:schemeClr val="lt1"/>
                </a:highlight>
              </a:rPr>
            </a:br>
            <a:r>
              <a:rPr lang="en" sz="1200" i="1" dirty="0">
                <a:solidFill>
                  <a:srgbClr val="24292E"/>
                </a:solidFill>
                <a:highlight>
                  <a:schemeClr val="lt1"/>
                </a:highlight>
              </a:rPr>
              <a:t>Here are some links for you to check out later.</a:t>
            </a:r>
            <a:endParaRPr sz="1200" i="1" dirty="0">
              <a:solidFill>
                <a:srgbClr val="24292E"/>
              </a:solidFill>
              <a:highlight>
                <a:schemeClr val="lt1"/>
              </a:highlight>
            </a:endParaRPr>
          </a:p>
          <a:p>
            <a:pPr marL="0" lvl="0" indent="0" algn="l" rtl="0">
              <a:lnSpc>
                <a:spcPct val="115000"/>
              </a:lnSpc>
              <a:spcBef>
                <a:spcPts val="1200"/>
              </a:spcBef>
              <a:spcAft>
                <a:spcPts val="0"/>
              </a:spcAft>
              <a:buClr>
                <a:schemeClr val="dk1"/>
              </a:buClr>
              <a:buSzPts val="1100"/>
              <a:buFont typeface="Arial"/>
              <a:buNone/>
            </a:pPr>
            <a:r>
              <a:rPr lang="en" sz="1200" dirty="0">
                <a:solidFill>
                  <a:srgbClr val="24292E"/>
                </a:solidFill>
                <a:highlight>
                  <a:schemeClr val="lt1"/>
                </a:highlight>
              </a:rPr>
              <a:t>Fortunately, screen readers are built into most operating systems.</a:t>
            </a:r>
            <a:endParaRPr sz="1200" dirty="0">
              <a:solidFill>
                <a:srgbClr val="24292E"/>
              </a:solidFill>
              <a:highlight>
                <a:schemeClr val="lt1"/>
              </a:highlight>
            </a:endParaRPr>
          </a:p>
          <a:p>
            <a:pPr marL="0" lvl="0" indent="0" algn="l" rtl="0">
              <a:lnSpc>
                <a:spcPct val="115000"/>
              </a:lnSpc>
              <a:spcBef>
                <a:spcPts val="1200"/>
              </a:spcBef>
              <a:spcAft>
                <a:spcPts val="0"/>
              </a:spcAft>
              <a:buClr>
                <a:schemeClr val="dk1"/>
              </a:buClr>
              <a:buSzPts val="1100"/>
              <a:buFont typeface="Arial"/>
              <a:buNone/>
            </a:pPr>
            <a:r>
              <a:rPr lang="en" sz="1200" dirty="0">
                <a:solidFill>
                  <a:srgbClr val="24292E"/>
                </a:solidFill>
                <a:highlight>
                  <a:schemeClr val="lt1"/>
                </a:highlight>
              </a:rPr>
              <a:t>Some browsers also have built-in tools and extensions that can read text aloud or even provide some basic navigational features, such as </a:t>
            </a:r>
            <a:r>
              <a:rPr lang="en" sz="1200" dirty="0">
                <a:solidFill>
                  <a:srgbClr val="0097A7"/>
                </a:solidFill>
                <a:highlight>
                  <a:schemeClr val="lt1"/>
                </a:highlight>
                <a:uFill>
                  <a:noFill/>
                </a:uFill>
                <a:hlinkClick r:id="rId3">
                  <a:extLst>
                    <a:ext uri="{A12FA001-AC4F-418D-AE19-62706E023703}">
                      <ahyp:hlinkClr xmlns:ahyp="http://schemas.microsoft.com/office/drawing/2018/hyperlinkcolor" val="tx"/>
                    </a:ext>
                  </a:extLst>
                </a:hlinkClick>
              </a:rPr>
              <a:t>these accessibility-focused Edge browser tools</a:t>
            </a:r>
            <a:r>
              <a:rPr lang="en" sz="1200" dirty="0">
                <a:solidFill>
                  <a:srgbClr val="24292E"/>
                </a:solidFill>
                <a:highlight>
                  <a:schemeClr val="lt1"/>
                </a:highlight>
              </a:rPr>
              <a:t>. These are also important accessibility tools, but function very differently from screen readers and they should not be mistaken for screen reader testing tools.</a:t>
            </a:r>
            <a:endParaRPr sz="1200" dirty="0">
              <a:solidFill>
                <a:srgbClr val="24292E"/>
              </a:solidFill>
              <a:highlight>
                <a:schemeClr val="lt1"/>
              </a:highlight>
            </a:endParaRPr>
          </a:p>
          <a:p>
            <a:pPr marL="0" lvl="0" indent="0" algn="l" rtl="0">
              <a:lnSpc>
                <a:spcPct val="115000"/>
              </a:lnSpc>
              <a:spcBef>
                <a:spcPts val="1200"/>
              </a:spcBef>
              <a:spcAft>
                <a:spcPts val="0"/>
              </a:spcAft>
              <a:buClr>
                <a:schemeClr val="dk1"/>
              </a:buClr>
              <a:buSzPts val="1100"/>
              <a:buFont typeface="Arial"/>
              <a:buNone/>
            </a:pPr>
            <a:r>
              <a:rPr lang="en" sz="1500" dirty="0">
                <a:solidFill>
                  <a:srgbClr val="24292E"/>
                </a:solidFill>
                <a:highlight>
                  <a:schemeClr val="lt1"/>
                </a:highlight>
              </a:rPr>
              <a:t>✅</a:t>
            </a:r>
            <a:r>
              <a:rPr lang="en" sz="1200" dirty="0">
                <a:solidFill>
                  <a:srgbClr val="24292E"/>
                </a:solidFill>
                <a:highlight>
                  <a:schemeClr val="lt1"/>
                </a:highlight>
              </a:rPr>
              <a:t> Try a screen reader and browser text reader. On Windows </a:t>
            </a:r>
            <a:r>
              <a:rPr lang="en" sz="1200" dirty="0">
                <a:solidFill>
                  <a:srgbClr val="0097A7"/>
                </a:solidFill>
                <a:highlight>
                  <a:schemeClr val="lt1"/>
                </a:highlight>
                <a:uFill>
                  <a:noFill/>
                </a:uFill>
                <a:hlinkClick r:id="rId4">
                  <a:extLst>
                    <a:ext uri="{A12FA001-AC4F-418D-AE19-62706E023703}">
                      <ahyp:hlinkClr xmlns:ahyp="http://schemas.microsoft.com/office/drawing/2018/hyperlinkcolor" val="tx"/>
                    </a:ext>
                  </a:extLst>
                </a:hlinkClick>
              </a:rPr>
              <a:t>Narrator</a:t>
            </a:r>
            <a:r>
              <a:rPr lang="en" sz="1200" dirty="0">
                <a:solidFill>
                  <a:srgbClr val="24292E"/>
                </a:solidFill>
                <a:highlight>
                  <a:schemeClr val="lt1"/>
                </a:highlight>
              </a:rPr>
              <a:t> is included by default, and </a:t>
            </a:r>
            <a:r>
              <a:rPr lang="en" sz="1200" dirty="0">
                <a:solidFill>
                  <a:srgbClr val="0097A7"/>
                </a:solidFill>
                <a:highlight>
                  <a:schemeClr val="lt1"/>
                </a:highlight>
                <a:uFill>
                  <a:noFill/>
                </a:uFill>
                <a:hlinkClick r:id="rId5">
                  <a:extLst>
                    <a:ext uri="{A12FA001-AC4F-418D-AE19-62706E023703}">
                      <ahyp:hlinkClr xmlns:ahyp="http://schemas.microsoft.com/office/drawing/2018/hyperlinkcolor" val="tx"/>
                    </a:ext>
                  </a:extLst>
                </a:hlinkClick>
              </a:rPr>
              <a:t>JAWS</a:t>
            </a:r>
            <a:r>
              <a:rPr lang="en" sz="1200" dirty="0">
                <a:solidFill>
                  <a:srgbClr val="24292E"/>
                </a:solidFill>
                <a:highlight>
                  <a:schemeClr val="lt1"/>
                </a:highlight>
              </a:rPr>
              <a:t> and </a:t>
            </a:r>
            <a:r>
              <a:rPr lang="en" sz="1200" dirty="0">
                <a:solidFill>
                  <a:srgbClr val="0097A7"/>
                </a:solidFill>
                <a:highlight>
                  <a:schemeClr val="lt1"/>
                </a:highlight>
                <a:uFill>
                  <a:noFill/>
                </a:uFill>
                <a:hlinkClick r:id="rId6">
                  <a:extLst>
                    <a:ext uri="{A12FA001-AC4F-418D-AE19-62706E023703}">
                      <ahyp:hlinkClr xmlns:ahyp="http://schemas.microsoft.com/office/drawing/2018/hyperlinkcolor" val="tx"/>
                    </a:ext>
                  </a:extLst>
                </a:hlinkClick>
              </a:rPr>
              <a:t>NVDA</a:t>
            </a:r>
            <a:r>
              <a:rPr lang="en" sz="1200" dirty="0">
                <a:solidFill>
                  <a:srgbClr val="24292E"/>
                </a:solidFill>
                <a:highlight>
                  <a:schemeClr val="lt1"/>
                </a:highlight>
              </a:rPr>
              <a:t> can also be installed. On macOS and iOS, </a:t>
            </a:r>
            <a:r>
              <a:rPr lang="en" sz="1200" dirty="0">
                <a:solidFill>
                  <a:srgbClr val="0097A7"/>
                </a:solidFill>
                <a:highlight>
                  <a:schemeClr val="lt1"/>
                </a:highlight>
                <a:uFill>
                  <a:noFill/>
                </a:uFill>
                <a:hlinkClick r:id="rId7">
                  <a:extLst>
                    <a:ext uri="{A12FA001-AC4F-418D-AE19-62706E023703}">
                      <ahyp:hlinkClr xmlns:ahyp="http://schemas.microsoft.com/office/drawing/2018/hyperlinkcolor" val="tx"/>
                    </a:ext>
                  </a:extLst>
                </a:hlinkClick>
              </a:rPr>
              <a:t>VoiceOver</a:t>
            </a:r>
            <a:r>
              <a:rPr lang="en" sz="1200" dirty="0">
                <a:solidFill>
                  <a:srgbClr val="24292E"/>
                </a:solidFill>
                <a:highlight>
                  <a:schemeClr val="lt1"/>
                </a:highlight>
              </a:rPr>
              <a:t> is installed by default.</a:t>
            </a:r>
            <a:endParaRPr dirty="0">
              <a:solidFill>
                <a:schemeClr val="dk1"/>
              </a:solidFill>
            </a:endParaRPr>
          </a:p>
          <a:p>
            <a:pPr marL="0" lvl="0" indent="0" algn="l" rtl="0">
              <a:spcBef>
                <a:spcPts val="1200"/>
              </a:spcBef>
              <a:spcAft>
                <a:spcPts val="0"/>
              </a:spcAft>
              <a:buNone/>
            </a:pPr>
            <a:endParaRPr sz="1200" dirty="0">
              <a:solidFill>
                <a:srgbClr val="24292E"/>
              </a:solidFill>
              <a:highlight>
                <a:schemeClr val="lt1"/>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cf7fc71dfd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cf7fc71dfd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dirty="0">
                <a:solidFill>
                  <a:srgbClr val="24292E"/>
                </a:solidFill>
                <a:highlight>
                  <a:schemeClr val="lt1"/>
                </a:highlight>
              </a:rPr>
              <a:t>Another tool commonly used by people with vision impairments is zooming. Where they will literally zoom in to areas of the website that they need to see clearer.</a:t>
            </a:r>
            <a:endParaRPr sz="1200" dirty="0">
              <a:solidFill>
                <a:srgbClr val="24292E"/>
              </a:solidFill>
              <a:highlight>
                <a:schemeClr val="lt1"/>
              </a:highlight>
            </a:endParaRPr>
          </a:p>
          <a:p>
            <a:pPr marL="0" lvl="0" indent="0" algn="l" rtl="0">
              <a:lnSpc>
                <a:spcPct val="115000"/>
              </a:lnSpc>
              <a:spcBef>
                <a:spcPts val="1200"/>
              </a:spcBef>
              <a:spcAft>
                <a:spcPts val="0"/>
              </a:spcAft>
              <a:buNone/>
            </a:pPr>
            <a:r>
              <a:rPr lang="en" sz="1200" dirty="0">
                <a:solidFill>
                  <a:srgbClr val="24292E"/>
                </a:solidFill>
                <a:highlight>
                  <a:schemeClr val="lt1"/>
                </a:highlight>
              </a:rPr>
              <a:t>This is often done with the keyboard by pressing control and the plus and minus buttons.</a:t>
            </a:r>
            <a:br>
              <a:rPr lang="en" sz="1200" dirty="0">
                <a:solidFill>
                  <a:srgbClr val="24292E"/>
                </a:solidFill>
                <a:highlight>
                  <a:schemeClr val="lt1"/>
                </a:highlight>
              </a:rPr>
            </a:br>
            <a:r>
              <a:rPr lang="en" sz="1200" dirty="0">
                <a:solidFill>
                  <a:srgbClr val="24292E"/>
                </a:solidFill>
                <a:highlight>
                  <a:schemeClr val="lt1"/>
                </a:highlight>
              </a:rPr>
              <a:t>If you’re changing your zoom this way in testing, you can easily zoom back to 100% by pressing control and 0.</a:t>
            </a:r>
            <a:endParaRPr sz="1200" dirty="0">
              <a:solidFill>
                <a:srgbClr val="24292E"/>
              </a:solidFill>
              <a:highlight>
                <a:schemeClr val="lt1"/>
              </a:highlight>
            </a:endParaRPr>
          </a:p>
          <a:p>
            <a:pPr marL="0" lvl="0" indent="0" algn="l" rtl="0">
              <a:lnSpc>
                <a:spcPct val="115000"/>
              </a:lnSpc>
              <a:spcBef>
                <a:spcPts val="1200"/>
              </a:spcBef>
              <a:spcAft>
                <a:spcPts val="0"/>
              </a:spcAft>
              <a:buClr>
                <a:schemeClr val="dk1"/>
              </a:buClr>
              <a:buSzPts val="1100"/>
              <a:buFont typeface="Arial"/>
              <a:buNone/>
            </a:pPr>
            <a:r>
              <a:rPr lang="en" sz="1200" dirty="0">
                <a:solidFill>
                  <a:srgbClr val="24292E"/>
                </a:solidFill>
                <a:highlight>
                  <a:schemeClr val="lt1"/>
                </a:highlight>
              </a:rPr>
              <a:t>This type of zoom causes the entire page to resize, so using </a:t>
            </a:r>
            <a:r>
              <a:rPr lang="en" sz="1200" dirty="0">
                <a:solidFill>
                  <a:srgbClr val="0097A7"/>
                </a:solidFill>
                <a:highlight>
                  <a:schemeClr val="lt1"/>
                </a:highlight>
                <a:uFill>
                  <a:noFill/>
                </a:uFill>
                <a:hlinkClick r:id="rId3">
                  <a:extLst>
                    <a:ext uri="{A12FA001-AC4F-418D-AE19-62706E023703}">
                      <ahyp:hlinkClr xmlns:ahyp="http://schemas.microsoft.com/office/drawing/2018/hyperlinkcolor" val="tx"/>
                    </a:ext>
                  </a:extLst>
                </a:hlinkClick>
              </a:rPr>
              <a:t>responsive design</a:t>
            </a:r>
            <a:r>
              <a:rPr lang="en" sz="1200" dirty="0">
                <a:solidFill>
                  <a:srgbClr val="24292E"/>
                </a:solidFill>
                <a:highlight>
                  <a:schemeClr val="lt1"/>
                </a:highlight>
              </a:rPr>
              <a:t> is important to provide a good user experience at increased zoom levels.</a:t>
            </a:r>
            <a:br>
              <a:rPr lang="en" sz="1200" dirty="0">
                <a:solidFill>
                  <a:srgbClr val="24292E"/>
                </a:solidFill>
                <a:highlight>
                  <a:schemeClr val="lt1"/>
                </a:highlight>
              </a:rPr>
            </a:br>
            <a:r>
              <a:rPr lang="en" sz="1200" dirty="0">
                <a:solidFill>
                  <a:srgbClr val="24292E"/>
                </a:solidFill>
                <a:highlight>
                  <a:schemeClr val="lt1"/>
                </a:highlight>
              </a:rPr>
              <a:t>This is where things like our choices of font sizes become very important, we’ll look closer at font sizes when we get into CSS, but for now for further research, </a:t>
            </a:r>
            <a:br>
              <a:rPr lang="en" sz="1200" dirty="0">
                <a:solidFill>
                  <a:srgbClr val="24292E"/>
                </a:solidFill>
                <a:highlight>
                  <a:schemeClr val="lt1"/>
                </a:highlight>
              </a:rPr>
            </a:br>
            <a:r>
              <a:rPr lang="en" sz="1200" b="1" i="1" dirty="0">
                <a:solidFill>
                  <a:srgbClr val="24292E"/>
                </a:solidFill>
                <a:highlight>
                  <a:schemeClr val="lt1"/>
                </a:highlight>
              </a:rPr>
              <a:t>Read up on pixels vs ems and the responsive units rems and viewportwidth/viewportheight</a:t>
            </a:r>
            <a:r>
              <a:rPr lang="en" sz="1200" dirty="0">
                <a:solidFill>
                  <a:srgbClr val="24292E"/>
                </a:solidFill>
                <a:highlight>
                  <a:schemeClr val="lt1"/>
                </a:highlight>
              </a:rPr>
              <a:t>.</a:t>
            </a:r>
          </a:p>
          <a:p>
            <a:pPr marL="0" lvl="0" indent="0" algn="l" rtl="0">
              <a:lnSpc>
                <a:spcPct val="115000"/>
              </a:lnSpc>
              <a:spcBef>
                <a:spcPts val="1200"/>
              </a:spcBef>
              <a:spcAft>
                <a:spcPts val="0"/>
              </a:spcAft>
              <a:buClr>
                <a:schemeClr val="dk1"/>
              </a:buClr>
              <a:buSzPts val="1100"/>
              <a:buFont typeface="Arial"/>
              <a:buNone/>
            </a:pPr>
            <a:r>
              <a:rPr lang="en-US" sz="2000" b="1" i="0" dirty="0">
                <a:solidFill>
                  <a:srgbClr val="0C0C0C"/>
                </a:solidFill>
                <a:effectLst/>
                <a:latin typeface="Buenos Aires"/>
              </a:rPr>
              <a:t> If the user sets their default to 20px, all font-sizes should scale accordingly.</a:t>
            </a:r>
          </a:p>
          <a:p>
            <a:pPr marL="0" lvl="0" indent="0" algn="l" rtl="0">
              <a:lnSpc>
                <a:spcPct val="115000"/>
              </a:lnSpc>
              <a:spcBef>
                <a:spcPts val="1200"/>
              </a:spcBef>
              <a:spcAft>
                <a:spcPts val="0"/>
              </a:spcAft>
              <a:buClr>
                <a:schemeClr val="dk1"/>
              </a:buClr>
              <a:buSzPts val="1100"/>
              <a:buFont typeface="Arial"/>
              <a:buNone/>
            </a:pPr>
            <a:r>
              <a:rPr lang="en-US" sz="2000" b="1" i="0" dirty="0">
                <a:solidFill>
                  <a:srgbClr val="0C0C0C"/>
                </a:solidFill>
                <a:effectLst/>
                <a:latin typeface="Buenos Aires"/>
              </a:rPr>
              <a:t>REMs are a way of setting font-sizes based on the font-size of the root HTML element. They also allow you to quickly scale an entire project by changing the root font-size. </a:t>
            </a:r>
            <a:r>
              <a:rPr lang="en-US" sz="2000" b="1" i="1" dirty="0">
                <a:solidFill>
                  <a:srgbClr val="0C0C0C"/>
                </a:solidFill>
                <a:effectLst/>
                <a:latin typeface="Buenos Aires"/>
              </a:rPr>
              <a:t>[The REM] unit represents the font-size of the root element (e.g. the font-size of the &lt;html&gt;element. Ems can become unmanageable with a lot of nesting but are used for media queries(@media in </a:t>
            </a:r>
            <a:r>
              <a:rPr lang="en-US" sz="2000" b="1" i="1" dirty="0" err="1">
                <a:solidFill>
                  <a:srgbClr val="0C0C0C"/>
                </a:solidFill>
                <a:effectLst/>
                <a:latin typeface="Buenos Aires"/>
              </a:rPr>
              <a:t>css</a:t>
            </a:r>
            <a:r>
              <a:rPr lang="en-US" sz="2000" b="1" i="1" dirty="0">
                <a:solidFill>
                  <a:srgbClr val="0C0C0C"/>
                </a:solidFill>
                <a:effectLst/>
                <a:latin typeface="Buenos Aires"/>
              </a:rPr>
              <a:t>)</a:t>
            </a:r>
            <a:endParaRPr sz="1200" b="1" dirty="0">
              <a:solidFill>
                <a:srgbClr val="24292E"/>
              </a:solidFill>
              <a:highlight>
                <a:schemeClr val="lt1"/>
              </a:highlight>
            </a:endParaRPr>
          </a:p>
          <a:p>
            <a:pPr marL="0" lvl="0" indent="0" algn="l" rtl="0">
              <a:lnSpc>
                <a:spcPct val="115000"/>
              </a:lnSpc>
              <a:spcBef>
                <a:spcPts val="1200"/>
              </a:spcBef>
              <a:spcAft>
                <a:spcPts val="0"/>
              </a:spcAft>
              <a:buClr>
                <a:schemeClr val="dk1"/>
              </a:buClr>
              <a:buSzPts val="1100"/>
              <a:buFont typeface="Arial"/>
              <a:buNone/>
            </a:pPr>
            <a:r>
              <a:rPr lang="en" sz="1200" dirty="0">
                <a:solidFill>
                  <a:srgbClr val="24292E"/>
                </a:solidFill>
                <a:highlight>
                  <a:schemeClr val="lt1"/>
                </a:highlight>
              </a:rPr>
              <a:t>Another type of zoom relies on specialized software to magnify one area of the screen and pan, much like using a real magnifying glass. </a:t>
            </a:r>
            <a:endParaRPr sz="1200" dirty="0">
              <a:solidFill>
                <a:srgbClr val="24292E"/>
              </a:solidFill>
              <a:highlight>
                <a:schemeClr val="lt1"/>
              </a:highlight>
            </a:endParaRPr>
          </a:p>
          <a:p>
            <a:pPr marL="0" lvl="0" indent="0" algn="l" rtl="0">
              <a:lnSpc>
                <a:spcPct val="115000"/>
              </a:lnSpc>
              <a:spcBef>
                <a:spcPts val="1200"/>
              </a:spcBef>
              <a:spcAft>
                <a:spcPts val="0"/>
              </a:spcAft>
              <a:buNone/>
            </a:pPr>
            <a:r>
              <a:rPr lang="en" sz="1200" dirty="0">
                <a:solidFill>
                  <a:srgbClr val="24292E"/>
                </a:solidFill>
                <a:highlight>
                  <a:schemeClr val="lt1"/>
                </a:highlight>
              </a:rPr>
              <a:t>On Windows, </a:t>
            </a:r>
            <a:r>
              <a:rPr lang="en" sz="1200" dirty="0">
                <a:solidFill>
                  <a:srgbClr val="0097A7"/>
                </a:solidFill>
                <a:highlight>
                  <a:schemeClr val="lt1"/>
                </a:highlight>
                <a:uFill>
                  <a:noFill/>
                </a:uFill>
                <a:hlinkClick r:id="rId4">
                  <a:extLst>
                    <a:ext uri="{A12FA001-AC4F-418D-AE19-62706E023703}">
                      <ahyp:hlinkClr xmlns:ahyp="http://schemas.microsoft.com/office/drawing/2018/hyperlinkcolor" val="tx"/>
                    </a:ext>
                  </a:extLst>
                </a:hlinkClick>
              </a:rPr>
              <a:t>Magnifier</a:t>
            </a:r>
            <a:r>
              <a:rPr lang="en" sz="1200" dirty="0">
                <a:solidFill>
                  <a:srgbClr val="24292E"/>
                </a:solidFill>
                <a:highlight>
                  <a:schemeClr val="lt1"/>
                </a:highlight>
              </a:rPr>
              <a:t> is built in, and </a:t>
            </a:r>
            <a:r>
              <a:rPr lang="en" sz="1200" dirty="0">
                <a:solidFill>
                  <a:srgbClr val="0097A7"/>
                </a:solidFill>
                <a:highlight>
                  <a:schemeClr val="lt1"/>
                </a:highlight>
                <a:uFill>
                  <a:noFill/>
                </a:uFill>
                <a:hlinkClick r:id="rId5">
                  <a:extLst>
                    <a:ext uri="{A12FA001-AC4F-418D-AE19-62706E023703}">
                      <ahyp:hlinkClr xmlns:ahyp="http://schemas.microsoft.com/office/drawing/2018/hyperlinkcolor" val="tx"/>
                    </a:ext>
                  </a:extLst>
                </a:hlinkClick>
              </a:rPr>
              <a:t>ZoomText</a:t>
            </a:r>
            <a:r>
              <a:rPr lang="en" sz="1200" dirty="0">
                <a:solidFill>
                  <a:srgbClr val="24292E"/>
                </a:solidFill>
                <a:highlight>
                  <a:schemeClr val="lt1"/>
                </a:highlight>
              </a:rPr>
              <a:t> is a third-party magnification software with more features and a larger user base. </a:t>
            </a:r>
            <a:br>
              <a:rPr lang="en" sz="1200" dirty="0">
                <a:solidFill>
                  <a:srgbClr val="24292E"/>
                </a:solidFill>
                <a:highlight>
                  <a:schemeClr val="lt1"/>
                </a:highlight>
              </a:rPr>
            </a:br>
            <a:r>
              <a:rPr lang="en" sz="1200" dirty="0">
                <a:solidFill>
                  <a:srgbClr val="24292E"/>
                </a:solidFill>
                <a:highlight>
                  <a:schemeClr val="lt1"/>
                </a:highlight>
              </a:rPr>
              <a:t>Both macOS and iOS have a built-in magnification software called </a:t>
            </a:r>
            <a:r>
              <a:rPr lang="en" sz="1200" dirty="0">
                <a:solidFill>
                  <a:srgbClr val="0097A7"/>
                </a:solidFill>
                <a:highlight>
                  <a:schemeClr val="lt1"/>
                </a:highlight>
                <a:uFill>
                  <a:noFill/>
                </a:uFill>
                <a:hlinkClick r:id="rId6">
                  <a:extLst>
                    <a:ext uri="{A12FA001-AC4F-418D-AE19-62706E023703}">
                      <ahyp:hlinkClr xmlns:ahyp="http://schemas.microsoft.com/office/drawing/2018/hyperlinkcolor" val="tx"/>
                    </a:ext>
                  </a:extLst>
                </a:hlinkClick>
              </a:rPr>
              <a:t>Zoom</a:t>
            </a:r>
            <a:r>
              <a:rPr lang="en" sz="1200" dirty="0">
                <a:solidFill>
                  <a:srgbClr val="24292E"/>
                </a:solidFill>
                <a:highlight>
                  <a:schemeClr val="lt1"/>
                </a:highlight>
              </a:rPr>
              <a:t>.</a:t>
            </a:r>
            <a:endParaRPr sz="1200" dirty="0">
              <a:solidFill>
                <a:srgbClr val="24292E"/>
              </a:solidFill>
              <a:highlight>
                <a:schemeClr val="lt1"/>
              </a:highlight>
            </a:endParaRPr>
          </a:p>
          <a:p>
            <a:pPr marL="0" lvl="0" indent="0" algn="l" rtl="0">
              <a:lnSpc>
                <a:spcPct val="115000"/>
              </a:lnSpc>
              <a:spcBef>
                <a:spcPts val="1200"/>
              </a:spcBef>
              <a:spcAft>
                <a:spcPts val="0"/>
              </a:spcAft>
              <a:buClr>
                <a:schemeClr val="dk1"/>
              </a:buClr>
              <a:buSzPts val="1100"/>
              <a:buFont typeface="Arial"/>
              <a:buNone/>
            </a:pPr>
            <a:r>
              <a:rPr lang="en" sz="1200" dirty="0">
                <a:solidFill>
                  <a:srgbClr val="24292E"/>
                </a:solidFill>
                <a:highlight>
                  <a:schemeClr val="lt1"/>
                </a:highlight>
              </a:rPr>
              <a:t>Another assistive tool that is frequently used by those with a visual impairment is an enlarged cursor, because the small cursor icon is often easy to lose on a busy page or if it at the peripheral of your vision.</a:t>
            </a:r>
            <a:br>
              <a:rPr lang="en" sz="1200" dirty="0">
                <a:solidFill>
                  <a:srgbClr val="24292E"/>
                </a:solidFill>
                <a:highlight>
                  <a:schemeClr val="lt1"/>
                </a:highlight>
              </a:rPr>
            </a:br>
            <a:r>
              <a:rPr lang="en" sz="1200" b="1" i="1" dirty="0">
                <a:solidFill>
                  <a:srgbClr val="24292E"/>
                </a:solidFill>
                <a:highlight>
                  <a:schemeClr val="lt1"/>
                </a:highlight>
              </a:rPr>
              <a:t>Operating systems have settings that will increase the size of the cursor if you wiggle it on the screen, to draw the eye back to where it is.(Mac, Windows has Ctrl click option you can enable in Control Panel)</a:t>
            </a:r>
            <a:endParaRPr sz="1200" b="1" i="1" dirty="0">
              <a:solidFill>
                <a:srgbClr val="24292E"/>
              </a:solidFill>
              <a:highlight>
                <a:schemeClr val="lt1"/>
              </a:highlight>
            </a:endParaRPr>
          </a:p>
          <a:p>
            <a:pPr marL="0" lvl="0" indent="0" algn="l" rtl="0">
              <a:lnSpc>
                <a:spcPct val="115000"/>
              </a:lnSpc>
              <a:spcBef>
                <a:spcPts val="1200"/>
              </a:spcBef>
              <a:spcAft>
                <a:spcPts val="0"/>
              </a:spcAft>
              <a:buClr>
                <a:schemeClr val="dk1"/>
              </a:buClr>
              <a:buSzPts val="1100"/>
              <a:buFont typeface="Arial"/>
              <a:buNone/>
            </a:pPr>
            <a:endParaRPr sz="1200" dirty="0">
              <a:solidFill>
                <a:srgbClr val="24292E"/>
              </a:solidFill>
              <a:highlight>
                <a:schemeClr val="lt1"/>
              </a:highlight>
            </a:endParaRPr>
          </a:p>
          <a:p>
            <a:pPr marL="0" lvl="0" indent="0" algn="l" rtl="0">
              <a:lnSpc>
                <a:spcPct val="115000"/>
              </a:lnSpc>
              <a:spcBef>
                <a:spcPts val="1200"/>
              </a:spcBef>
              <a:spcAft>
                <a:spcPts val="0"/>
              </a:spcAft>
              <a:buClr>
                <a:schemeClr val="dk1"/>
              </a:buClr>
              <a:buSzPts val="1100"/>
              <a:buFont typeface="Arial"/>
              <a:buNone/>
            </a:pPr>
            <a:endParaRPr sz="1200" dirty="0">
              <a:solidFill>
                <a:srgbClr val="24292E"/>
              </a:solidFill>
              <a:highlight>
                <a:schemeClr val="lt1"/>
              </a:highlight>
            </a:endParaRPr>
          </a:p>
          <a:p>
            <a:pPr marL="0" lvl="0" indent="0" algn="l" rtl="0">
              <a:lnSpc>
                <a:spcPct val="115000"/>
              </a:lnSpc>
              <a:spcBef>
                <a:spcPts val="1200"/>
              </a:spcBef>
              <a:spcAft>
                <a:spcPts val="1200"/>
              </a:spcAft>
              <a:buClr>
                <a:schemeClr val="dk1"/>
              </a:buClr>
              <a:buSzPts val="1100"/>
              <a:buFont typeface="Arial"/>
              <a:buNone/>
            </a:pPr>
            <a:r>
              <a:rPr lang="en" sz="1200" dirty="0">
                <a:solidFill>
                  <a:srgbClr val="24292E"/>
                </a:solidFill>
                <a:highlight>
                  <a:schemeClr val="lt1"/>
                </a:highlight>
              </a:rPr>
              <a:t>Font size units</a:t>
            </a:r>
            <a:endParaRPr sz="1200" dirty="0">
              <a:solidFill>
                <a:srgbClr val="24292E"/>
              </a:solidFill>
              <a:highlight>
                <a:schemeClr val="lt1"/>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cf7fc71dfd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cf7fc71dfd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24292E"/>
                </a:solidFill>
                <a:highlight>
                  <a:schemeClr val="lt1"/>
                </a:highlight>
              </a:rPr>
              <a:t>I spoke briefly about contrast checkers as one of our tools last week</a:t>
            </a:r>
            <a:endParaRPr sz="1200" dirty="0">
              <a:solidFill>
                <a:srgbClr val="24292E"/>
              </a:solidFill>
              <a:highlight>
                <a:schemeClr val="lt1"/>
              </a:highlight>
            </a:endParaRPr>
          </a:p>
          <a:p>
            <a:pPr marL="0" lvl="0" indent="0" algn="l" rtl="0">
              <a:spcBef>
                <a:spcPts val="0"/>
              </a:spcBef>
              <a:spcAft>
                <a:spcPts val="0"/>
              </a:spcAft>
              <a:buNone/>
            </a:pPr>
            <a:endParaRPr sz="1200" dirty="0">
              <a:solidFill>
                <a:srgbClr val="24292E"/>
              </a:solidFill>
              <a:highlight>
                <a:schemeClr val="lt1"/>
              </a:highlight>
            </a:endParaRPr>
          </a:p>
          <a:p>
            <a:pPr marL="0" lvl="0" indent="0" algn="l" rtl="0">
              <a:spcBef>
                <a:spcPts val="0"/>
              </a:spcBef>
              <a:spcAft>
                <a:spcPts val="0"/>
              </a:spcAft>
              <a:buNone/>
            </a:pPr>
            <a:r>
              <a:rPr lang="en" sz="1200" dirty="0">
                <a:solidFill>
                  <a:srgbClr val="24292E"/>
                </a:solidFill>
                <a:highlight>
                  <a:schemeClr val="lt1"/>
                </a:highlight>
              </a:rPr>
              <a:t>Some users will find it difficult to read text if the contrast between the colour is too low.</a:t>
            </a:r>
            <a:endParaRPr sz="1200" dirty="0">
              <a:solidFill>
                <a:srgbClr val="24292E"/>
              </a:solidFill>
              <a:highlight>
                <a:schemeClr val="lt1"/>
              </a:highlight>
            </a:endParaRPr>
          </a:p>
          <a:p>
            <a:pPr marL="0" lvl="0" indent="0" algn="l" rtl="0">
              <a:spcBef>
                <a:spcPts val="0"/>
              </a:spcBef>
              <a:spcAft>
                <a:spcPts val="0"/>
              </a:spcAft>
              <a:buNone/>
            </a:pPr>
            <a:r>
              <a:rPr lang="en" sz="1200" dirty="0">
                <a:solidFill>
                  <a:srgbClr val="24292E"/>
                </a:solidFill>
                <a:highlight>
                  <a:schemeClr val="lt1"/>
                </a:highlight>
              </a:rPr>
              <a:t>For example light grey text on a white background. The WCAG has guidelines which will give a percentage rating for the contrast between two colours and will let you know whether they are standards compliant or not</a:t>
            </a:r>
            <a:br>
              <a:rPr lang="en" sz="1200" dirty="0">
                <a:solidFill>
                  <a:srgbClr val="24292E"/>
                </a:solidFill>
                <a:highlight>
                  <a:schemeClr val="lt1"/>
                </a:highlight>
              </a:rPr>
            </a:br>
            <a:endParaRPr sz="1200" dirty="0">
              <a:solidFill>
                <a:srgbClr val="24292E"/>
              </a:solidFill>
              <a:highlight>
                <a:schemeClr val="lt1"/>
              </a:highlight>
            </a:endParaRPr>
          </a:p>
          <a:p>
            <a:pPr marL="0" lvl="0" indent="0" algn="l" rtl="0">
              <a:lnSpc>
                <a:spcPct val="115000"/>
              </a:lnSpc>
              <a:spcBef>
                <a:spcPts val="0"/>
              </a:spcBef>
              <a:spcAft>
                <a:spcPts val="0"/>
              </a:spcAft>
              <a:buNone/>
            </a:pPr>
            <a:r>
              <a:rPr lang="en" sz="1200" dirty="0">
                <a:solidFill>
                  <a:srgbClr val="24292E"/>
                </a:solidFill>
                <a:highlight>
                  <a:schemeClr val="lt1"/>
                </a:highlight>
              </a:rPr>
              <a:t>Font family, font size and font weight can have an impact on legibility too. Colours that might </a:t>
            </a:r>
            <a:r>
              <a:rPr lang="en" sz="1200" b="1" i="1" dirty="0">
                <a:solidFill>
                  <a:srgbClr val="24292E"/>
                </a:solidFill>
                <a:highlight>
                  <a:schemeClr val="lt1"/>
                </a:highlight>
              </a:rPr>
              <a:t>be triple A compliant </a:t>
            </a:r>
            <a:r>
              <a:rPr lang="en" sz="1200" dirty="0">
                <a:solidFill>
                  <a:srgbClr val="24292E"/>
                </a:solidFill>
                <a:highlight>
                  <a:schemeClr val="lt1"/>
                </a:highlight>
              </a:rPr>
              <a:t>at size 20 might not be at size 14.</a:t>
            </a:r>
            <a:endParaRPr sz="1200" dirty="0">
              <a:solidFill>
                <a:srgbClr val="24292E"/>
              </a:solidFill>
              <a:highlight>
                <a:schemeClr val="lt1"/>
              </a:highlight>
            </a:endParaRPr>
          </a:p>
          <a:p>
            <a:pPr marL="0" lvl="0" indent="0" algn="l" rtl="0">
              <a:lnSpc>
                <a:spcPct val="115000"/>
              </a:lnSpc>
              <a:spcBef>
                <a:spcPts val="1200"/>
              </a:spcBef>
              <a:spcAft>
                <a:spcPts val="0"/>
              </a:spcAft>
              <a:buNone/>
            </a:pPr>
            <a:r>
              <a:rPr lang="en" sz="1200" dirty="0">
                <a:solidFill>
                  <a:srgbClr val="24292E"/>
                </a:solidFill>
                <a:highlight>
                  <a:schemeClr val="lt1"/>
                </a:highlight>
              </a:rPr>
              <a:t>Compliancy checkers are now built into many browser tools, you can check them by choosing inspect and then clicking on the colour. Then expanding the little arrows to the right.</a:t>
            </a:r>
            <a:br>
              <a:rPr lang="en" sz="1200" dirty="0">
                <a:solidFill>
                  <a:srgbClr val="24292E"/>
                </a:solidFill>
                <a:highlight>
                  <a:schemeClr val="lt1"/>
                </a:highlight>
              </a:rPr>
            </a:br>
            <a:r>
              <a:rPr lang="en" sz="1200" dirty="0">
                <a:solidFill>
                  <a:srgbClr val="FF0000"/>
                </a:solidFill>
                <a:highlight>
                  <a:schemeClr val="lt1"/>
                </a:highlight>
              </a:rPr>
              <a:t>(show this in browser)</a:t>
            </a:r>
            <a:endParaRPr sz="1200" dirty="0">
              <a:solidFill>
                <a:srgbClr val="FF0000"/>
              </a:solidFill>
              <a:highlight>
                <a:schemeClr val="lt1"/>
              </a:highlight>
            </a:endParaRPr>
          </a:p>
          <a:p>
            <a:pPr marL="0" lvl="0" indent="0" algn="l" rtl="0">
              <a:lnSpc>
                <a:spcPct val="115000"/>
              </a:lnSpc>
              <a:spcBef>
                <a:spcPts val="1200"/>
              </a:spcBef>
              <a:spcAft>
                <a:spcPts val="0"/>
              </a:spcAft>
              <a:buNone/>
            </a:pPr>
            <a:endParaRPr sz="1200" dirty="0">
              <a:solidFill>
                <a:srgbClr val="24292E"/>
              </a:solidFill>
              <a:highlight>
                <a:schemeClr val="lt1"/>
              </a:highlight>
            </a:endParaRPr>
          </a:p>
          <a:p>
            <a:pPr marL="0" lvl="0" indent="0" algn="l" rtl="0">
              <a:lnSpc>
                <a:spcPct val="115000"/>
              </a:lnSpc>
              <a:spcBef>
                <a:spcPts val="1200"/>
              </a:spcBef>
              <a:spcAft>
                <a:spcPts val="1200"/>
              </a:spcAft>
              <a:buNone/>
            </a:pPr>
            <a:endParaRPr sz="1200" dirty="0">
              <a:solidFill>
                <a:srgbClr val="24292E"/>
              </a:solidFill>
              <a:highlight>
                <a:schemeClr val="lt1"/>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cf7fc71dfd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cf7fc71dfd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dirty="0">
                <a:solidFill>
                  <a:srgbClr val="24292E"/>
                </a:solidFill>
                <a:highlight>
                  <a:schemeClr val="lt1"/>
                </a:highlight>
              </a:rPr>
              <a:t>Browsers are generally very good at allowing users to navigate through a website, if it has been built with semantic html</a:t>
            </a:r>
            <a:endParaRPr sz="1200" dirty="0">
              <a:solidFill>
                <a:srgbClr val="24292E"/>
              </a:solidFill>
              <a:highlight>
                <a:schemeClr val="lt1"/>
              </a:highlight>
            </a:endParaRPr>
          </a:p>
          <a:p>
            <a:pPr marL="0" lvl="0" indent="0" algn="l" rtl="0">
              <a:lnSpc>
                <a:spcPct val="115000"/>
              </a:lnSpc>
              <a:spcBef>
                <a:spcPts val="1200"/>
              </a:spcBef>
              <a:spcAft>
                <a:spcPts val="0"/>
              </a:spcAft>
              <a:buNone/>
            </a:pPr>
            <a:r>
              <a:rPr lang="en" sz="1200" dirty="0">
                <a:solidFill>
                  <a:srgbClr val="24292E"/>
                </a:solidFill>
                <a:highlight>
                  <a:schemeClr val="lt1"/>
                </a:highlight>
              </a:rPr>
              <a:t>Problems start to occur when developers make complicated or flashy functionality with Javascript and then forget to test whether it works without a mouse.</a:t>
            </a:r>
            <a:br>
              <a:rPr lang="en" sz="1200" dirty="0">
                <a:solidFill>
                  <a:srgbClr val="24292E"/>
                </a:solidFill>
                <a:highlight>
                  <a:schemeClr val="lt1"/>
                </a:highlight>
              </a:rPr>
            </a:br>
            <a:r>
              <a:rPr lang="en" sz="1200" dirty="0">
                <a:solidFill>
                  <a:srgbClr val="24292E"/>
                </a:solidFill>
                <a:highlight>
                  <a:schemeClr val="lt1"/>
                </a:highlight>
              </a:rPr>
              <a:t>Links, form elements and buttons can all be used by pressing the tab button on your keyboard and then enter when you hit the link or element you want to interact with.</a:t>
            </a:r>
            <a:endParaRPr sz="1200" dirty="0">
              <a:solidFill>
                <a:srgbClr val="24292E"/>
              </a:solidFill>
              <a:highlight>
                <a:schemeClr val="lt1"/>
              </a:highlight>
            </a:endParaRPr>
          </a:p>
          <a:p>
            <a:pPr marL="0" lvl="0" indent="0" algn="l" rtl="0">
              <a:lnSpc>
                <a:spcPct val="115000"/>
              </a:lnSpc>
              <a:spcBef>
                <a:spcPts val="1200"/>
              </a:spcBef>
              <a:spcAft>
                <a:spcPts val="0"/>
              </a:spcAft>
              <a:buNone/>
            </a:pPr>
            <a:r>
              <a:rPr lang="en" sz="1200" dirty="0">
                <a:solidFill>
                  <a:srgbClr val="24292E"/>
                </a:solidFill>
                <a:highlight>
                  <a:schemeClr val="lt1"/>
                </a:highlight>
              </a:rPr>
              <a:t>Some form elements are easier to use than others when it comes to keyboard only navigation. </a:t>
            </a:r>
            <a:br>
              <a:rPr lang="en" sz="1200" dirty="0">
                <a:solidFill>
                  <a:srgbClr val="24292E"/>
                </a:solidFill>
                <a:highlight>
                  <a:schemeClr val="lt1"/>
                </a:highlight>
              </a:rPr>
            </a:br>
            <a:r>
              <a:rPr lang="en" sz="1200" dirty="0">
                <a:solidFill>
                  <a:srgbClr val="24292E"/>
                </a:solidFill>
                <a:highlight>
                  <a:schemeClr val="lt1"/>
                </a:highlight>
              </a:rPr>
              <a:t>Consider a form where you have to input your birthday. It would be simplest to offer your user a text input where they can type the date, </a:t>
            </a:r>
            <a:br>
              <a:rPr lang="en" sz="1200" dirty="0">
                <a:solidFill>
                  <a:srgbClr val="24292E"/>
                </a:solidFill>
                <a:highlight>
                  <a:schemeClr val="lt1"/>
                </a:highlight>
              </a:rPr>
            </a:br>
            <a:r>
              <a:rPr lang="en" sz="1200" dirty="0">
                <a:solidFill>
                  <a:srgbClr val="24292E"/>
                </a:solidFill>
                <a:highlight>
                  <a:schemeClr val="lt1"/>
                </a:highlight>
              </a:rPr>
              <a:t>But that would require you to do some validation on what they enter, to make sure it is in a format that your back end can understand.</a:t>
            </a:r>
            <a:br>
              <a:rPr lang="en" sz="1200" dirty="0">
                <a:solidFill>
                  <a:srgbClr val="24292E"/>
                </a:solidFill>
                <a:highlight>
                  <a:schemeClr val="lt1"/>
                </a:highlight>
              </a:rPr>
            </a:br>
            <a:r>
              <a:rPr lang="en" sz="1200" dirty="0">
                <a:solidFill>
                  <a:srgbClr val="24292E"/>
                </a:solidFill>
                <a:highlight>
                  <a:schemeClr val="lt1"/>
                </a:highlight>
              </a:rPr>
              <a:t>To get around this some *cough*bad*cough* developers use drop down selects instead, and make their users select a day, a month and a year separately. </a:t>
            </a:r>
            <a:br>
              <a:rPr lang="en" sz="1200" dirty="0">
                <a:solidFill>
                  <a:srgbClr val="24292E"/>
                </a:solidFill>
                <a:highlight>
                  <a:schemeClr val="lt1"/>
                </a:highlight>
              </a:rPr>
            </a:br>
            <a:r>
              <a:rPr lang="en" sz="1200" dirty="0">
                <a:solidFill>
                  <a:srgbClr val="24292E"/>
                </a:solidFill>
                <a:highlight>
                  <a:schemeClr val="lt1"/>
                </a:highlight>
              </a:rPr>
              <a:t>Not only is this slow, to use your arrow keys to move up and down through 31 day options and potentially decades of years. It even makes life more difficult for your mouse users too.</a:t>
            </a:r>
            <a:br>
              <a:rPr lang="en" sz="1200" dirty="0">
                <a:solidFill>
                  <a:srgbClr val="24292E"/>
                </a:solidFill>
                <a:highlight>
                  <a:schemeClr val="lt1"/>
                </a:highlight>
              </a:rPr>
            </a:br>
            <a:r>
              <a:rPr lang="en" sz="1200" dirty="0">
                <a:solidFill>
                  <a:srgbClr val="24292E"/>
                </a:solidFill>
                <a:highlight>
                  <a:schemeClr val="lt1"/>
                </a:highlight>
              </a:rPr>
              <a:t>There is an absolutely brilliant talk by a developer called alice bartlett called ‘burn your selects’ </a:t>
            </a:r>
            <a:r>
              <a:rPr lang="en" sz="1200" u="sng" dirty="0">
                <a:solidFill>
                  <a:schemeClr val="hlink"/>
                </a:solidFill>
                <a:highlight>
                  <a:schemeClr val="lt1"/>
                </a:highlight>
                <a:hlinkClick r:id="rId3"/>
              </a:rPr>
              <a:t>https://www.youtube.com/watch?v=CUkMCQR4TpY&amp;list=PLRdJkpek8v1YbMdexusBfPTi43cHoJjxx</a:t>
            </a:r>
            <a:endParaRPr sz="1200" dirty="0">
              <a:solidFill>
                <a:srgbClr val="24292E"/>
              </a:solidFill>
              <a:highlight>
                <a:schemeClr val="lt1"/>
              </a:highlight>
            </a:endParaRPr>
          </a:p>
          <a:p>
            <a:pPr marL="0" lvl="0" indent="0" algn="l" rtl="0">
              <a:lnSpc>
                <a:spcPct val="115000"/>
              </a:lnSpc>
              <a:spcBef>
                <a:spcPts val="1200"/>
              </a:spcBef>
              <a:spcAft>
                <a:spcPts val="0"/>
              </a:spcAft>
              <a:buNone/>
            </a:pPr>
            <a:r>
              <a:rPr lang="en" sz="1200" dirty="0">
                <a:solidFill>
                  <a:srgbClr val="24292E"/>
                </a:solidFill>
                <a:highlight>
                  <a:schemeClr val="lt1"/>
                </a:highlight>
              </a:rPr>
              <a:t>In which she had done user testing when she was working at .gov with some elderly and disabled users and they struggled to use government websites to do things like renew driving licences, pay council fees etc. It was heartwrenching to watch. I cried at one point watching an elderly gentleman try again and again to select his birth month from a dropdown by pressing on the select, hovering over the month he wanted and then clicking away, without clicking on the select itself. He then tried pressing the number of his birth month on the keyboard, which didn’t work either because the trigger for the selection was the first letter of the name of the month, not the month number, it was absolutely heartwrenching.</a:t>
            </a:r>
            <a:br>
              <a:rPr lang="en" sz="1200" dirty="0">
                <a:solidFill>
                  <a:srgbClr val="24292E"/>
                </a:solidFill>
                <a:highlight>
                  <a:schemeClr val="lt1"/>
                </a:highlight>
              </a:rPr>
            </a:br>
            <a:br>
              <a:rPr lang="en" sz="1200" dirty="0">
                <a:solidFill>
                  <a:srgbClr val="24292E"/>
                </a:solidFill>
                <a:highlight>
                  <a:schemeClr val="lt1"/>
                </a:highlight>
              </a:rPr>
            </a:br>
            <a:r>
              <a:rPr lang="en" sz="1200" dirty="0">
                <a:solidFill>
                  <a:srgbClr val="24292E"/>
                </a:solidFill>
                <a:highlight>
                  <a:schemeClr val="lt1"/>
                </a:highlight>
              </a:rPr>
              <a:t>And it will happen regularly in your careers that you’ll be presented with a beautiful, subtle design to code up and you have to be the one to make the stand for accessibility, be it changing brand colours to be more accessible, or insisting on using native html elements rather than fancy custom built javascript functionality.</a:t>
            </a:r>
            <a:br>
              <a:rPr lang="en" sz="1200" dirty="0">
                <a:solidFill>
                  <a:srgbClr val="24292E"/>
                </a:solidFill>
                <a:highlight>
                  <a:schemeClr val="lt1"/>
                </a:highlight>
              </a:rPr>
            </a:br>
            <a:r>
              <a:rPr lang="en" sz="1200" dirty="0">
                <a:solidFill>
                  <a:srgbClr val="24292E"/>
                </a:solidFill>
                <a:highlight>
                  <a:schemeClr val="lt1"/>
                </a:highlight>
              </a:rPr>
              <a:t>But never forget that there is no excuse to exclude users, especially if you are working somewhere like .gov where it is imperative that *everyone* can use what you build.</a:t>
            </a:r>
            <a:br>
              <a:rPr lang="en" sz="1200" dirty="0">
                <a:solidFill>
                  <a:srgbClr val="24292E"/>
                </a:solidFill>
                <a:highlight>
                  <a:schemeClr val="lt1"/>
                </a:highlight>
              </a:rPr>
            </a:br>
            <a:r>
              <a:rPr lang="en" sz="1200" dirty="0">
                <a:solidFill>
                  <a:srgbClr val="24292E"/>
                </a:solidFill>
                <a:highlight>
                  <a:schemeClr val="lt1"/>
                </a:highlight>
              </a:rPr>
              <a:t>Accessibility is the right thing to do.</a:t>
            </a:r>
          </a:p>
          <a:p>
            <a:pPr marL="0" lvl="0" indent="0" algn="l" rtl="0">
              <a:lnSpc>
                <a:spcPct val="115000"/>
              </a:lnSpc>
              <a:spcBef>
                <a:spcPts val="1200"/>
              </a:spcBef>
              <a:spcAft>
                <a:spcPts val="0"/>
              </a:spcAft>
              <a:buNone/>
            </a:pPr>
            <a:endParaRPr lang="en" sz="1200" b="1" i="1" dirty="0">
              <a:solidFill>
                <a:srgbClr val="24292E"/>
              </a:solidFill>
              <a:highlight>
                <a:schemeClr val="lt1"/>
              </a:highlight>
            </a:endParaRPr>
          </a:p>
          <a:p>
            <a:pPr marL="0" lvl="0" indent="0" algn="l" rtl="0">
              <a:lnSpc>
                <a:spcPct val="115000"/>
              </a:lnSpc>
              <a:spcBef>
                <a:spcPts val="1200"/>
              </a:spcBef>
              <a:spcAft>
                <a:spcPts val="0"/>
              </a:spcAft>
              <a:buNone/>
            </a:pPr>
            <a:r>
              <a:rPr lang="en" sz="1200" b="1" i="1" dirty="0">
                <a:solidFill>
                  <a:srgbClr val="24292E"/>
                </a:solidFill>
                <a:highlight>
                  <a:schemeClr val="lt1"/>
                </a:highlight>
              </a:rPr>
              <a:t>Discuss US Fed standards 508etc</a:t>
            </a:r>
            <a:br>
              <a:rPr lang="en" sz="1200" dirty="0">
                <a:solidFill>
                  <a:srgbClr val="24292E"/>
                </a:solidFill>
                <a:highlight>
                  <a:schemeClr val="lt1"/>
                </a:highlight>
              </a:rPr>
            </a:br>
            <a:endParaRPr sz="1200" dirty="0">
              <a:solidFill>
                <a:srgbClr val="24292E"/>
              </a:solidFill>
              <a:highlight>
                <a:schemeClr val="lt1"/>
              </a:highlight>
            </a:endParaRPr>
          </a:p>
          <a:p>
            <a:pPr marL="0" lvl="0" indent="0" algn="l" rtl="0">
              <a:lnSpc>
                <a:spcPct val="115000"/>
              </a:lnSpc>
              <a:spcBef>
                <a:spcPts val="1200"/>
              </a:spcBef>
              <a:spcAft>
                <a:spcPts val="0"/>
              </a:spcAft>
              <a:buNone/>
            </a:pPr>
            <a:endParaRPr sz="1200" dirty="0">
              <a:solidFill>
                <a:srgbClr val="24292E"/>
              </a:solidFill>
              <a:highlight>
                <a:schemeClr val="lt1"/>
              </a:highlight>
            </a:endParaRPr>
          </a:p>
          <a:p>
            <a:pPr marL="0" lvl="0" indent="0" algn="l" rtl="0">
              <a:lnSpc>
                <a:spcPct val="115000"/>
              </a:lnSpc>
              <a:spcBef>
                <a:spcPts val="1200"/>
              </a:spcBef>
              <a:spcAft>
                <a:spcPts val="1200"/>
              </a:spcAft>
              <a:buNone/>
            </a:pPr>
            <a:endParaRPr sz="1200" dirty="0">
              <a:solidFill>
                <a:srgbClr val="24292E"/>
              </a:solidFill>
              <a:highlight>
                <a:schemeClr val="lt1"/>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cf7fc71dfd_0_16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cf7fc71dfd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dirty="0">
                <a:solidFill>
                  <a:srgbClr val="24292E"/>
                </a:solidFill>
                <a:highlight>
                  <a:schemeClr val="lt1"/>
                </a:highlight>
              </a:rPr>
              <a:t>Developed by Google, Lighthouse is an open-source, automated tool which you can use to check the accessibility of any website.</a:t>
            </a:r>
            <a:endParaRPr sz="1200" dirty="0">
              <a:solidFill>
                <a:srgbClr val="24292E"/>
              </a:solidFill>
              <a:highlight>
                <a:schemeClr val="lt1"/>
              </a:highlight>
            </a:endParaRPr>
          </a:p>
          <a:p>
            <a:pPr marL="0" lvl="0" indent="0" algn="l" rtl="0">
              <a:lnSpc>
                <a:spcPct val="115000"/>
              </a:lnSpc>
              <a:spcBef>
                <a:spcPts val="1200"/>
              </a:spcBef>
              <a:spcAft>
                <a:spcPts val="0"/>
              </a:spcAft>
              <a:buNone/>
            </a:pPr>
            <a:r>
              <a:rPr lang="en" sz="1200" dirty="0">
                <a:solidFill>
                  <a:srgbClr val="24292E"/>
                </a:solidFill>
                <a:highlight>
                  <a:schemeClr val="lt1"/>
                </a:highlight>
              </a:rPr>
              <a:t>When auditing a page, Lighthouse runs a barrage of tests against a page and then generates a report on how well the page did. </a:t>
            </a:r>
            <a:br>
              <a:rPr lang="en" sz="1200" dirty="0">
                <a:solidFill>
                  <a:srgbClr val="24292E"/>
                </a:solidFill>
                <a:highlight>
                  <a:schemeClr val="lt1"/>
                </a:highlight>
              </a:rPr>
            </a:br>
            <a:r>
              <a:rPr lang="en" sz="1200" dirty="0">
                <a:solidFill>
                  <a:srgbClr val="24292E"/>
                </a:solidFill>
                <a:highlight>
                  <a:schemeClr val="lt1"/>
                </a:highlight>
              </a:rPr>
              <a:t>From there you can use the failing tests as indicators on areas to improve.</a:t>
            </a:r>
            <a:endParaRPr sz="1200" dirty="0">
              <a:solidFill>
                <a:srgbClr val="24292E"/>
              </a:solidFill>
              <a:highlight>
                <a:schemeClr val="lt1"/>
              </a:highlight>
            </a:endParaRPr>
          </a:p>
          <a:p>
            <a:pPr marL="0" lvl="0" indent="0" algn="l" rtl="0">
              <a:lnSpc>
                <a:spcPct val="115000"/>
              </a:lnSpc>
              <a:spcBef>
                <a:spcPts val="1200"/>
              </a:spcBef>
              <a:spcAft>
                <a:spcPts val="1200"/>
              </a:spcAft>
              <a:buNone/>
            </a:pPr>
            <a:r>
              <a:rPr lang="en" sz="1200" dirty="0">
                <a:solidFill>
                  <a:srgbClr val="24292E"/>
                </a:solidFill>
                <a:highlight>
                  <a:schemeClr val="lt1"/>
                </a:highlight>
              </a:rPr>
              <a:t>Lighthouse scores are by no means the end of your accessibility testing, you should also do things like keyboard only usage, and test your site in different browsers, at different bandwidths and with users who require accessibility tools, it is however a good start.</a:t>
            </a:r>
            <a:br>
              <a:rPr lang="en" sz="1200" dirty="0">
                <a:solidFill>
                  <a:srgbClr val="24292E"/>
                </a:solidFill>
                <a:highlight>
                  <a:schemeClr val="lt1"/>
                </a:highlight>
              </a:rPr>
            </a:br>
            <a:br>
              <a:rPr lang="en" sz="1200" dirty="0">
                <a:solidFill>
                  <a:srgbClr val="24292E"/>
                </a:solidFill>
                <a:highlight>
                  <a:schemeClr val="lt1"/>
                </a:highlight>
              </a:rPr>
            </a:br>
            <a:r>
              <a:rPr lang="en" sz="1200" dirty="0">
                <a:solidFill>
                  <a:srgbClr val="24292E"/>
                </a:solidFill>
                <a:highlight>
                  <a:schemeClr val="lt1"/>
                </a:highlight>
              </a:rPr>
              <a:t>Use it by opening up your browser tools in chrome, navigating to the lighthouse tab and clicking ‘run reports’.</a:t>
            </a:r>
            <a:br>
              <a:rPr lang="en" sz="1200" dirty="0">
                <a:solidFill>
                  <a:srgbClr val="24292E"/>
                </a:solidFill>
                <a:highlight>
                  <a:schemeClr val="lt1"/>
                </a:highlight>
              </a:rPr>
            </a:br>
            <a:br>
              <a:rPr lang="en" sz="1200" dirty="0">
                <a:solidFill>
                  <a:srgbClr val="24292E"/>
                </a:solidFill>
                <a:highlight>
                  <a:schemeClr val="lt1"/>
                </a:highlight>
              </a:rPr>
            </a:br>
            <a:endParaRPr sz="1200" dirty="0">
              <a:solidFill>
                <a:srgbClr val="24292E"/>
              </a:solidFill>
              <a:highlight>
                <a:schemeClr val="lt1"/>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cf82f06522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cf82f06522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While we’ve talked about the WCAG above and the way they articulate accessibility standards, lets go through some practical tips.</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Firstly, you will often see the word accessibility written as A eleven y, sometimes called ally. This is because accessibility is a long word and difficult to spell, it contains 11 letters between the a and the y so it became A11y!</a:t>
            </a:r>
          </a:p>
          <a:p>
            <a:pPr marL="0" lvl="0" indent="0" algn="l" rtl="0">
              <a:spcBef>
                <a:spcPts val="0"/>
              </a:spcBef>
              <a:spcAft>
                <a:spcPts val="0"/>
              </a:spcAft>
              <a:buClr>
                <a:schemeClr val="dk1"/>
              </a:buClr>
              <a:buSzPts val="1100"/>
              <a:buFont typeface="Arial"/>
              <a:buNone/>
            </a:pPr>
            <a:endParaRPr lang="en" dirty="0">
              <a:solidFill>
                <a:schemeClr val="dk1"/>
              </a:solidFill>
            </a:endParaRPr>
          </a:p>
          <a:p>
            <a:pPr marL="0" lvl="0" indent="0" algn="l" rtl="0">
              <a:spcBef>
                <a:spcPts val="0"/>
              </a:spcBef>
              <a:spcAft>
                <a:spcPts val="0"/>
              </a:spcAft>
              <a:buClr>
                <a:schemeClr val="dk1"/>
              </a:buClr>
              <a:buSzPts val="1100"/>
              <a:buFont typeface="Arial"/>
              <a:buNone/>
            </a:pPr>
            <a:r>
              <a:rPr lang="en" b="1" i="1" dirty="0">
                <a:solidFill>
                  <a:schemeClr val="dk1"/>
                </a:solidFill>
              </a:rPr>
              <a:t>Double check pronunciation Web Content Accessibility Guidelines WeCag</a:t>
            </a:r>
            <a:endParaRPr b="1" i="1"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So lets dive into some accessibility design tips</a:t>
            </a:r>
            <a:endParaRPr dirty="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cf7fc71dfd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cf7fc71dfd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dirty="0">
                <a:solidFill>
                  <a:srgbClr val="24292E"/>
                </a:solidFill>
                <a:highlight>
                  <a:schemeClr val="lt1"/>
                </a:highlight>
              </a:rPr>
              <a:t>As I’ve said a few times already today, </a:t>
            </a:r>
            <a:endParaRPr sz="1200" dirty="0">
              <a:solidFill>
                <a:srgbClr val="24292E"/>
              </a:solidFill>
              <a:highlight>
                <a:schemeClr val="lt1"/>
              </a:highlight>
            </a:endParaRPr>
          </a:p>
          <a:p>
            <a:pPr marL="0" lvl="0" indent="0" algn="l" rtl="0">
              <a:lnSpc>
                <a:spcPct val="115000"/>
              </a:lnSpc>
              <a:spcBef>
                <a:spcPts val="1200"/>
              </a:spcBef>
              <a:spcAft>
                <a:spcPts val="1200"/>
              </a:spcAft>
              <a:buNone/>
            </a:pPr>
            <a:r>
              <a:rPr lang="en" sz="1200" dirty="0">
                <a:solidFill>
                  <a:srgbClr val="24292E"/>
                </a:solidFill>
                <a:highlight>
                  <a:schemeClr val="lt1"/>
                </a:highlight>
              </a:rPr>
              <a:t>The most important thing you can do is use semantic markup.</a:t>
            </a:r>
            <a:br>
              <a:rPr lang="en" sz="1200" dirty="0">
                <a:solidFill>
                  <a:srgbClr val="24292E"/>
                </a:solidFill>
                <a:highlight>
                  <a:schemeClr val="lt1"/>
                </a:highlight>
              </a:rPr>
            </a:br>
            <a:r>
              <a:rPr lang="en" sz="1200" dirty="0">
                <a:solidFill>
                  <a:srgbClr val="24292E"/>
                </a:solidFill>
                <a:highlight>
                  <a:schemeClr val="lt1"/>
                </a:highlight>
              </a:rPr>
              <a:t>HTML5 brought us literally hundreds of semantically named tags to use, use them! </a:t>
            </a:r>
            <a:br>
              <a:rPr lang="en" sz="1200" dirty="0">
                <a:solidFill>
                  <a:srgbClr val="24292E"/>
                </a:solidFill>
                <a:highlight>
                  <a:schemeClr val="lt1"/>
                </a:highlight>
              </a:rPr>
            </a:br>
            <a:r>
              <a:rPr lang="en" sz="1200" dirty="0">
                <a:solidFill>
                  <a:srgbClr val="24292E"/>
                </a:solidFill>
                <a:highlight>
                  <a:schemeClr val="lt1"/>
                </a:highlight>
              </a:rPr>
              <a:t>I don’t want to see any div soup from my class! ;)</a:t>
            </a:r>
          </a:p>
          <a:p>
            <a:pPr marL="0" lvl="0" indent="0" algn="l" rtl="0">
              <a:lnSpc>
                <a:spcPct val="115000"/>
              </a:lnSpc>
              <a:spcBef>
                <a:spcPts val="1200"/>
              </a:spcBef>
              <a:spcAft>
                <a:spcPts val="1200"/>
              </a:spcAft>
              <a:buNone/>
            </a:pPr>
            <a:endParaRPr lang="en" sz="1200" dirty="0">
              <a:solidFill>
                <a:srgbClr val="24292E"/>
              </a:solidFill>
              <a:highlight>
                <a:schemeClr val="lt1"/>
              </a:highlight>
            </a:endParaRPr>
          </a:p>
          <a:p>
            <a:pPr marL="0" lvl="0" indent="0" algn="l" rtl="0">
              <a:lnSpc>
                <a:spcPct val="115000"/>
              </a:lnSpc>
              <a:spcBef>
                <a:spcPts val="1200"/>
              </a:spcBef>
              <a:spcAft>
                <a:spcPts val="1200"/>
              </a:spcAft>
              <a:buNone/>
            </a:pPr>
            <a:r>
              <a:rPr lang="en-US" sz="1200" dirty="0">
                <a:solidFill>
                  <a:srgbClr val="24292E"/>
                </a:solidFill>
                <a:highlight>
                  <a:schemeClr val="lt1"/>
                </a:highlight>
              </a:rPr>
              <a:t>https://css-tricks.com/what-beautiful-html-code-looks-like/</a:t>
            </a:r>
            <a:endParaRPr lang="en" sz="1200" dirty="0">
              <a:solidFill>
                <a:srgbClr val="24292E"/>
              </a:solidFill>
              <a:highlight>
                <a:schemeClr val="lt1"/>
              </a:highlight>
            </a:endParaRPr>
          </a:p>
          <a:p>
            <a:pPr marL="0" lvl="0" indent="0" algn="l" rtl="0">
              <a:lnSpc>
                <a:spcPct val="115000"/>
              </a:lnSpc>
              <a:spcBef>
                <a:spcPts val="1200"/>
              </a:spcBef>
              <a:spcAft>
                <a:spcPts val="1200"/>
              </a:spcAft>
              <a:buNone/>
            </a:pPr>
            <a:endParaRPr lang="en" sz="1200" dirty="0">
              <a:solidFill>
                <a:srgbClr val="24292E"/>
              </a:solidFill>
              <a:highlight>
                <a:schemeClr val="lt1"/>
              </a:highlight>
            </a:endParaRPr>
          </a:p>
          <a:p>
            <a:pPr marL="0" lvl="0" indent="0" algn="l" rtl="0">
              <a:lnSpc>
                <a:spcPct val="115000"/>
              </a:lnSpc>
              <a:spcBef>
                <a:spcPts val="1200"/>
              </a:spcBef>
              <a:spcAft>
                <a:spcPts val="1200"/>
              </a:spcAft>
              <a:buNone/>
            </a:pPr>
            <a:r>
              <a:rPr lang="en" sz="1200" b="1" dirty="0">
                <a:solidFill>
                  <a:srgbClr val="24292E"/>
                </a:solidFill>
                <a:highlight>
                  <a:schemeClr val="lt1"/>
                </a:highlight>
              </a:rPr>
              <a:t>Explain div soup – when you use divs instead of semantic html.</a:t>
            </a:r>
          </a:p>
          <a:p>
            <a:pPr marL="0" lvl="0" indent="0" algn="l" rtl="0">
              <a:lnSpc>
                <a:spcPct val="115000"/>
              </a:lnSpc>
              <a:spcBef>
                <a:spcPts val="1200"/>
              </a:spcBef>
              <a:spcAft>
                <a:spcPts val="1200"/>
              </a:spcAft>
              <a:buNone/>
            </a:pPr>
            <a:r>
              <a:rPr lang="en-US" sz="1200" b="1" dirty="0">
                <a:solidFill>
                  <a:srgbClr val="24292E"/>
                </a:solidFill>
                <a:highlight>
                  <a:schemeClr val="lt1"/>
                </a:highlight>
              </a:rPr>
              <a:t>Nice image about ½ way down here. https://krs.co.za/musings/no-appetite-for-div-soup-get-a-taste-for-html5-semantic-tags/</a:t>
            </a:r>
            <a:br>
              <a:rPr lang="en" sz="1200" b="1" dirty="0">
                <a:solidFill>
                  <a:srgbClr val="24292E"/>
                </a:solidFill>
                <a:highlight>
                  <a:schemeClr val="lt1"/>
                </a:highlight>
              </a:rPr>
            </a:br>
            <a:br>
              <a:rPr lang="en" sz="1200" dirty="0">
                <a:solidFill>
                  <a:srgbClr val="24292E"/>
                </a:solidFill>
                <a:highlight>
                  <a:schemeClr val="lt1"/>
                </a:highlight>
              </a:rPr>
            </a:br>
            <a:endParaRPr sz="1200" dirty="0">
              <a:solidFill>
                <a:srgbClr val="24292E"/>
              </a:solidFill>
              <a:highlight>
                <a:schemeClr val="lt1"/>
              </a:high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cf7fc71dfd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cf7fc71dfd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24292E"/>
                </a:solidFill>
                <a:highlight>
                  <a:schemeClr val="lt1"/>
                </a:highlight>
              </a:rPr>
              <a:t>Screen reader users </a:t>
            </a:r>
            <a:r>
              <a:rPr lang="en" sz="1200" dirty="0">
                <a:solidFill>
                  <a:srgbClr val="0097A7"/>
                </a:solidFill>
                <a:highlight>
                  <a:schemeClr val="lt1"/>
                </a:highlight>
                <a:uFill>
                  <a:noFill/>
                </a:uFill>
                <a:hlinkClick r:id="rId3">
                  <a:extLst>
                    <a:ext uri="{A12FA001-AC4F-418D-AE19-62706E023703}">
                      <ahyp:hlinkClr xmlns:ahyp="http://schemas.microsoft.com/office/drawing/2018/hyperlinkcolor" val="tx"/>
                    </a:ext>
                  </a:extLst>
                </a:hlinkClick>
              </a:rPr>
              <a:t>rely heavily on headings</a:t>
            </a:r>
            <a:r>
              <a:rPr lang="en" sz="1200" dirty="0">
                <a:solidFill>
                  <a:srgbClr val="24292E"/>
                </a:solidFill>
                <a:highlight>
                  <a:schemeClr val="lt1"/>
                </a:highlight>
              </a:rPr>
              <a:t> to find information and navigate through a page. </a:t>
            </a:r>
            <a:endParaRPr sz="1200" dirty="0">
              <a:solidFill>
                <a:srgbClr val="24292E"/>
              </a:solidFill>
              <a:highlight>
                <a:schemeClr val="lt1"/>
              </a:highlight>
            </a:endParaRPr>
          </a:p>
          <a:p>
            <a:pPr marL="0" lvl="0" indent="0" algn="l" rtl="0">
              <a:spcBef>
                <a:spcPts val="0"/>
              </a:spcBef>
              <a:spcAft>
                <a:spcPts val="0"/>
              </a:spcAft>
              <a:buNone/>
            </a:pPr>
            <a:endParaRPr sz="1200" dirty="0">
              <a:solidFill>
                <a:srgbClr val="24292E"/>
              </a:solidFill>
              <a:highlight>
                <a:schemeClr val="lt1"/>
              </a:highlight>
            </a:endParaRPr>
          </a:p>
          <a:p>
            <a:pPr marL="0" lvl="0" indent="0" algn="l" rtl="0">
              <a:spcBef>
                <a:spcPts val="0"/>
              </a:spcBef>
              <a:spcAft>
                <a:spcPts val="0"/>
              </a:spcAft>
              <a:buNone/>
            </a:pPr>
            <a:r>
              <a:rPr lang="en" sz="1200" dirty="0">
                <a:solidFill>
                  <a:srgbClr val="24292E"/>
                </a:solidFill>
                <a:highlight>
                  <a:schemeClr val="lt1"/>
                </a:highlight>
              </a:rPr>
              <a:t>Writing descriptive heading content and using semantic heading tags are important for creating an easily navigable site for screen reader users.</a:t>
            </a:r>
            <a:br>
              <a:rPr lang="en" sz="1200" dirty="0">
                <a:solidFill>
                  <a:srgbClr val="24292E"/>
                </a:solidFill>
                <a:highlight>
                  <a:schemeClr val="lt1"/>
                </a:highlight>
              </a:rPr>
            </a:br>
            <a:br>
              <a:rPr lang="en" sz="1200" dirty="0">
                <a:solidFill>
                  <a:srgbClr val="24292E"/>
                </a:solidFill>
                <a:highlight>
                  <a:schemeClr val="lt1"/>
                </a:highlight>
              </a:rPr>
            </a:br>
            <a:r>
              <a:rPr lang="en" sz="1200" dirty="0">
                <a:solidFill>
                  <a:srgbClr val="24292E"/>
                </a:solidFill>
                <a:highlight>
                  <a:schemeClr val="lt1"/>
                </a:highlight>
              </a:rPr>
              <a:t>It may be tempting to think that because your design has a large heading followed by a small heading that it might be an h1 and an h3, but skipping that h2 will confuse screen readers and their users, They’ll assume that there was some content on the page that the screen reader missed somewhere.</a:t>
            </a:r>
            <a:br>
              <a:rPr lang="en" sz="1200" dirty="0">
                <a:solidFill>
                  <a:srgbClr val="24292E"/>
                </a:solidFill>
                <a:highlight>
                  <a:schemeClr val="lt1"/>
                </a:highlight>
              </a:rPr>
            </a:br>
            <a:br>
              <a:rPr lang="en" sz="1200" dirty="0">
                <a:solidFill>
                  <a:srgbClr val="24292E"/>
                </a:solidFill>
                <a:highlight>
                  <a:schemeClr val="lt1"/>
                </a:highlight>
              </a:rPr>
            </a:br>
            <a:r>
              <a:rPr lang="en" sz="1200" dirty="0">
                <a:solidFill>
                  <a:srgbClr val="24292E"/>
                </a:solidFill>
                <a:highlight>
                  <a:schemeClr val="lt1"/>
                </a:highlight>
              </a:rPr>
              <a:t>Use your heading numbers in order, then, if you need to, style them to look smaller/different with CSS.</a:t>
            </a:r>
            <a:br>
              <a:rPr lang="en" sz="1200" dirty="0">
                <a:solidFill>
                  <a:srgbClr val="24292E"/>
                </a:solidFill>
                <a:highlight>
                  <a:schemeClr val="lt1"/>
                </a:highlight>
              </a:rPr>
            </a:br>
            <a:r>
              <a:rPr lang="en" sz="1200" dirty="0">
                <a:solidFill>
                  <a:srgbClr val="24292E"/>
                </a:solidFill>
                <a:highlight>
                  <a:schemeClr val="lt1"/>
                </a:highlight>
              </a:rPr>
              <a:t>You can check how your heading hierarchy is </a:t>
            </a:r>
            <a:r>
              <a:rPr lang="en" sz="1200" b="1" i="1" dirty="0">
                <a:solidFill>
                  <a:srgbClr val="24292E"/>
                </a:solidFill>
                <a:highlight>
                  <a:schemeClr val="lt1"/>
                </a:highlight>
              </a:rPr>
              <a:t>working by turning off css entirely </a:t>
            </a:r>
            <a:r>
              <a:rPr lang="en" sz="1200" dirty="0">
                <a:solidFill>
                  <a:srgbClr val="24292E"/>
                </a:solidFill>
                <a:highlight>
                  <a:schemeClr val="lt1"/>
                </a:highlight>
              </a:rPr>
              <a:t>and double checking that the plainly rendered document reads how you want it to.</a:t>
            </a:r>
          </a:p>
          <a:p>
            <a:pPr marL="0" lvl="0" indent="0" algn="l" rtl="0">
              <a:spcBef>
                <a:spcPts val="0"/>
              </a:spcBef>
              <a:spcAft>
                <a:spcPts val="0"/>
              </a:spcAft>
              <a:buNone/>
            </a:pPr>
            <a:endParaRPr lang="en" sz="1200" dirty="0">
              <a:solidFill>
                <a:srgbClr val="24292E"/>
              </a:solidFill>
              <a:highlight>
                <a:schemeClr val="lt1"/>
              </a:highlight>
            </a:endParaRPr>
          </a:p>
          <a:p>
            <a:pPr marL="0" lvl="0" indent="0" algn="l" rtl="0">
              <a:spcBef>
                <a:spcPts val="0"/>
              </a:spcBef>
              <a:spcAft>
                <a:spcPts val="0"/>
              </a:spcAft>
              <a:buNone/>
            </a:pPr>
            <a:r>
              <a:rPr lang="en" sz="1200" b="1" dirty="0">
                <a:solidFill>
                  <a:srgbClr val="24292E"/>
                </a:solidFill>
                <a:highlight>
                  <a:schemeClr val="lt1"/>
                </a:highlight>
              </a:rPr>
              <a:t>Could do a D</a:t>
            </a:r>
            <a:r>
              <a:rPr lang="en-US" sz="1200" b="1" dirty="0">
                <a:solidFill>
                  <a:srgbClr val="24292E"/>
                </a:solidFill>
                <a:highlight>
                  <a:schemeClr val="lt1"/>
                </a:highlight>
              </a:rPr>
              <a:t>o</a:t>
            </a:r>
            <a:r>
              <a:rPr lang="en" sz="1200" b="1" dirty="0">
                <a:solidFill>
                  <a:srgbClr val="24292E"/>
                </a:solidFill>
                <a:highlight>
                  <a:schemeClr val="lt1"/>
                </a:highlight>
              </a:rPr>
              <a:t>s and Donts sketchnote</a:t>
            </a:r>
            <a:endParaRPr sz="1200" b="1" dirty="0">
              <a:solidFill>
                <a:srgbClr val="24292E"/>
              </a:solidFill>
              <a:highlight>
                <a:schemeClr val="lt1"/>
              </a:highlight>
            </a:endParaRPr>
          </a:p>
          <a:p>
            <a:pPr marL="0" lvl="0" indent="0" algn="l" rtl="0">
              <a:lnSpc>
                <a:spcPct val="115000"/>
              </a:lnSpc>
              <a:spcBef>
                <a:spcPts val="0"/>
              </a:spcBef>
              <a:spcAft>
                <a:spcPts val="1200"/>
              </a:spcAft>
              <a:buNone/>
            </a:pPr>
            <a:endParaRPr sz="1200" dirty="0">
              <a:solidFill>
                <a:srgbClr val="24292E"/>
              </a:solidFill>
              <a:highlight>
                <a:schemeClr val="lt1"/>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This is HTML.</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HTML stands for hypertext markup language</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It is a “markup language”.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That is a language that decorates the content - your text, links, and images of your websites - to give them “semantic” meaning.</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You may have heard of the term “semantic markup” before, this is when we give the content structure and meaning without altering its visual layout.</a:t>
            </a:r>
            <a:endParaRPr dirty="0">
              <a:solidFill>
                <a:schemeClr val="dk1"/>
              </a:solidFill>
            </a:endParaRPr>
          </a:p>
          <a:p>
            <a:pPr marL="0" lvl="0" indent="0" algn="l" rtl="0">
              <a:spcBef>
                <a:spcPts val="0"/>
              </a:spcBef>
              <a:spcAft>
                <a:spcPts val="0"/>
              </a:spcAft>
              <a:buClr>
                <a:schemeClr val="dk1"/>
              </a:buClr>
              <a:buSzPts val="1100"/>
              <a:buFont typeface="Arial"/>
              <a:buNone/>
            </a:pPr>
            <a:endParaRPr lang="en-US" dirty="0">
              <a:solidFill>
                <a:schemeClr val="dk1"/>
              </a:solidFill>
            </a:endParaRPr>
          </a:p>
          <a:p>
            <a:pPr marL="0" lvl="0" indent="0" algn="l" rtl="0">
              <a:spcBef>
                <a:spcPts val="0"/>
              </a:spcBef>
              <a:spcAft>
                <a:spcPts val="0"/>
              </a:spcAft>
              <a:buClr>
                <a:schemeClr val="dk1"/>
              </a:buClr>
              <a:buSzPts val="1100"/>
              <a:buFont typeface="Arial"/>
              <a:buNone/>
            </a:pPr>
            <a:r>
              <a:rPr lang="en-US" b="1" dirty="0">
                <a:solidFill>
                  <a:schemeClr val="dk1"/>
                </a:solidFill>
              </a:rPr>
              <a:t>Semantic definition - </a:t>
            </a:r>
            <a:r>
              <a:rPr lang="en-US" b="1" i="0" dirty="0">
                <a:solidFill>
                  <a:srgbClr val="202124"/>
                </a:solidFill>
                <a:effectLst/>
                <a:latin typeface="Roboto" panose="020B0604020202020204" charset="0"/>
              </a:rPr>
              <a:t>relating to meaning in language or logic</a:t>
            </a:r>
          </a:p>
          <a:p>
            <a:pPr marL="0" lvl="0" indent="0" algn="l" rtl="0">
              <a:spcBef>
                <a:spcPts val="0"/>
              </a:spcBef>
              <a:spcAft>
                <a:spcPts val="0"/>
              </a:spcAft>
              <a:buClr>
                <a:schemeClr val="dk1"/>
              </a:buClr>
              <a:buSzPts val="1100"/>
              <a:buFont typeface="Arial"/>
              <a:buNone/>
            </a:pPr>
            <a:r>
              <a:rPr lang="en-US" b="1" i="0" dirty="0">
                <a:solidFill>
                  <a:srgbClr val="202124"/>
                </a:solidFill>
                <a:effectLst/>
                <a:latin typeface="Roboto" panose="020B0604020202020204" charset="0"/>
              </a:rPr>
              <a:t>Vocabulary.com: Semantics is the study of meaning in language. It can be applied to entire texts or to single words. For example, "destination" and "last stop" technically mean the same thing, but students of semantics analyze their subtle shades of meaning.</a:t>
            </a:r>
            <a:endParaRPr b="1" dirty="0">
              <a:solidFill>
                <a:schemeClr val="dk1"/>
              </a:solidFill>
            </a:endParaRPr>
          </a:p>
          <a:p>
            <a:pPr marL="0" lvl="0" indent="0" algn="l" rtl="0">
              <a:spcBef>
                <a:spcPts val="0"/>
              </a:spcBef>
              <a:spcAft>
                <a:spcPts val="0"/>
              </a:spcAft>
              <a:buClr>
                <a:schemeClr val="dk1"/>
              </a:buClr>
              <a:buSzPts val="1100"/>
              <a:buFont typeface="Arial"/>
              <a:buNone/>
            </a:pPr>
            <a:r>
              <a:rPr lang="en" b="1" dirty="0">
                <a:solidFill>
                  <a:schemeClr val="dk1"/>
                </a:solidFill>
              </a:rPr>
              <a:t>Web browsers will interpret the HTML that you write to understand how to display your content to your users.</a:t>
            </a:r>
            <a:endParaRPr b="1"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Markup is what helps a browser understand which bits of a web page are links, and which bits are images, or headings,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And markup gives an understanding of the utility and hierarchy of the content.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Is it a heading? A paragraph of text? A numbered list? A footer?</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We’ll look at different html elements and their semantic meaning in some future lessons, but even from these names, you can make educated guesses as to how you might expect the elements to display on a page and how they could identify the purpose of the content as well as its meaning and what it looks like.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Markup gives our content meaning. It is the source code of the web.</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cf7fc71dfd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cf7fc71dfd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1200" b="1" i="1" dirty="0">
                <a:solidFill>
                  <a:srgbClr val="24292E"/>
                </a:solidFill>
                <a:highlight>
                  <a:schemeClr val="lt1"/>
                </a:highlight>
              </a:rPr>
              <a:t>Talk about alt attributes and the difference between image tags and css background images</a:t>
            </a:r>
            <a:endParaRPr sz="1200" b="1" i="1" dirty="0">
              <a:solidFill>
                <a:srgbClr val="24292E"/>
              </a:solidFill>
              <a:highlight>
                <a:schemeClr val="lt1"/>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cf7fc71dfd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cf7fc71dfd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dirty="0">
                <a:solidFill>
                  <a:srgbClr val="24292E"/>
                </a:solidFill>
                <a:highlight>
                  <a:schemeClr val="lt1"/>
                </a:highlight>
              </a:rPr>
              <a:t>Talk about alt attributes and the difference between image tags and css background images - content vs styles</a:t>
            </a:r>
            <a:endParaRPr sz="1200" dirty="0">
              <a:solidFill>
                <a:srgbClr val="24292E"/>
              </a:solidFill>
              <a:highlight>
                <a:schemeClr val="lt1"/>
              </a:highlight>
            </a:endParaRPr>
          </a:p>
          <a:p>
            <a:pPr marL="0" lvl="0" indent="0" algn="l" rtl="0">
              <a:lnSpc>
                <a:spcPct val="115000"/>
              </a:lnSpc>
              <a:spcBef>
                <a:spcPts val="1200"/>
              </a:spcBef>
              <a:spcAft>
                <a:spcPts val="0"/>
              </a:spcAft>
              <a:buNone/>
            </a:pPr>
            <a:endParaRPr sz="1200" dirty="0">
              <a:solidFill>
                <a:srgbClr val="24292E"/>
              </a:solidFill>
              <a:highlight>
                <a:schemeClr val="lt1"/>
              </a:highlight>
            </a:endParaRPr>
          </a:p>
          <a:p>
            <a:pPr marL="0" lvl="0" indent="0" algn="l" rtl="0">
              <a:lnSpc>
                <a:spcPct val="115000"/>
              </a:lnSpc>
              <a:spcBef>
                <a:spcPts val="1200"/>
              </a:spcBef>
              <a:spcAft>
                <a:spcPts val="0"/>
              </a:spcAft>
              <a:buNone/>
            </a:pPr>
            <a:r>
              <a:rPr lang="en" sz="1200" dirty="0">
                <a:solidFill>
                  <a:srgbClr val="24292E"/>
                </a:solidFill>
                <a:highlight>
                  <a:schemeClr val="lt1"/>
                </a:highlight>
              </a:rPr>
              <a:t>Doesn’t only help screen reader users but also in the case that an image is broken or is loading slowly it will let your users know what was supposed to be there.</a:t>
            </a:r>
            <a:endParaRPr sz="1200" dirty="0">
              <a:solidFill>
                <a:srgbClr val="24292E"/>
              </a:solidFill>
              <a:highlight>
                <a:schemeClr val="lt1"/>
              </a:highlight>
            </a:endParaRPr>
          </a:p>
          <a:p>
            <a:pPr marL="0" lvl="0" indent="0" algn="l" rtl="0">
              <a:lnSpc>
                <a:spcPct val="115000"/>
              </a:lnSpc>
              <a:spcBef>
                <a:spcPts val="1200"/>
              </a:spcBef>
              <a:spcAft>
                <a:spcPts val="1200"/>
              </a:spcAft>
              <a:buNone/>
            </a:pPr>
            <a:r>
              <a:rPr lang="en" sz="1200" b="1" i="1" dirty="0">
                <a:solidFill>
                  <a:srgbClr val="24292E"/>
                </a:solidFill>
                <a:highlight>
                  <a:schemeClr val="lt1"/>
                </a:highlight>
              </a:rPr>
              <a:t>Talk about facebook auto generating image alt attributes with machine learning</a:t>
            </a:r>
            <a:endParaRPr sz="1200" b="1" i="1" dirty="0">
              <a:solidFill>
                <a:srgbClr val="24292E"/>
              </a:solidFill>
              <a:highlight>
                <a:schemeClr val="lt1"/>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cf7fc71dfd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cf7fc71dfd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i="1" dirty="0">
                <a:solidFill>
                  <a:srgbClr val="24292E"/>
                </a:solidFill>
                <a:highlight>
                  <a:schemeClr val="lt1"/>
                </a:highlight>
              </a:rPr>
              <a:t>Game of Thrones Ref???</a:t>
            </a:r>
          </a:p>
          <a:p>
            <a:pPr marL="0" lvl="0" indent="0" algn="l" rtl="0">
              <a:lnSpc>
                <a:spcPct val="115000"/>
              </a:lnSpc>
              <a:spcBef>
                <a:spcPts val="0"/>
              </a:spcBef>
              <a:spcAft>
                <a:spcPts val="0"/>
              </a:spcAft>
              <a:buNone/>
            </a:pPr>
            <a:endParaRPr lang="en" sz="1200" dirty="0">
              <a:solidFill>
                <a:srgbClr val="24292E"/>
              </a:solidFill>
              <a:highlight>
                <a:schemeClr val="lt1"/>
              </a:highlight>
            </a:endParaRPr>
          </a:p>
          <a:p>
            <a:pPr marL="0" lvl="0" indent="0" algn="l" rtl="0">
              <a:lnSpc>
                <a:spcPct val="115000"/>
              </a:lnSpc>
              <a:spcBef>
                <a:spcPts val="0"/>
              </a:spcBef>
              <a:spcAft>
                <a:spcPts val="0"/>
              </a:spcAft>
              <a:buNone/>
            </a:pPr>
            <a:r>
              <a:rPr lang="en" sz="1200" dirty="0">
                <a:solidFill>
                  <a:srgbClr val="24292E"/>
                </a:solidFill>
                <a:highlight>
                  <a:schemeClr val="lt1"/>
                </a:highlight>
              </a:rPr>
              <a:t>Accessible Rich Internet Applications (ARIA) is a set of attributes that define ways to make web content and web applications (especially those developed with JavaScript) more accessible to people with disabilities.</a:t>
            </a:r>
            <a:endParaRPr sz="1200" dirty="0">
              <a:solidFill>
                <a:srgbClr val="24292E"/>
              </a:solidFill>
              <a:highlight>
                <a:schemeClr val="lt1"/>
              </a:highlight>
            </a:endParaRPr>
          </a:p>
          <a:p>
            <a:pPr marL="0" lvl="0" indent="0" algn="l" rtl="0">
              <a:lnSpc>
                <a:spcPct val="115000"/>
              </a:lnSpc>
              <a:spcBef>
                <a:spcPts val="1200"/>
              </a:spcBef>
              <a:spcAft>
                <a:spcPts val="0"/>
              </a:spcAft>
              <a:buNone/>
            </a:pPr>
            <a:r>
              <a:rPr lang="en" sz="1200" dirty="0">
                <a:solidFill>
                  <a:srgbClr val="24292E"/>
                </a:solidFill>
                <a:highlight>
                  <a:schemeClr val="lt1"/>
                </a:highlight>
              </a:rPr>
              <a:t>It supplements your semantic HTML so that interactions and widgets commonly used in applications can be passed to assistive technologies when there is not a correct semantic element to describe what you are trying to do. </a:t>
            </a:r>
            <a:endParaRPr sz="1200" dirty="0">
              <a:solidFill>
                <a:srgbClr val="24292E"/>
              </a:solidFill>
              <a:highlight>
                <a:schemeClr val="lt1"/>
              </a:highlight>
            </a:endParaRPr>
          </a:p>
          <a:p>
            <a:pPr marL="0" lvl="0" indent="0" algn="l" rtl="0">
              <a:lnSpc>
                <a:spcPct val="115000"/>
              </a:lnSpc>
              <a:spcBef>
                <a:spcPts val="1200"/>
              </a:spcBef>
              <a:spcAft>
                <a:spcPts val="0"/>
              </a:spcAft>
              <a:buNone/>
            </a:pPr>
            <a:r>
              <a:rPr lang="en" sz="1200" dirty="0">
                <a:solidFill>
                  <a:srgbClr val="24292E"/>
                </a:solidFill>
                <a:highlight>
                  <a:schemeClr val="lt1"/>
                </a:highlight>
              </a:rPr>
              <a:t>For example form hints and error messages, live content updates, and more. </a:t>
            </a:r>
            <a:endParaRPr sz="1200" dirty="0">
              <a:solidFill>
                <a:srgbClr val="24292E"/>
              </a:solidFill>
              <a:highlight>
                <a:schemeClr val="lt1"/>
              </a:highlight>
            </a:endParaRPr>
          </a:p>
          <a:p>
            <a:pPr marL="0" lvl="0" indent="0" algn="l" rtl="0">
              <a:lnSpc>
                <a:spcPct val="115000"/>
              </a:lnSpc>
              <a:spcBef>
                <a:spcPts val="1200"/>
              </a:spcBef>
              <a:spcAft>
                <a:spcPts val="0"/>
              </a:spcAft>
              <a:buNone/>
            </a:pPr>
            <a:r>
              <a:rPr lang="en" sz="1200" dirty="0">
                <a:solidFill>
                  <a:srgbClr val="24292E"/>
                </a:solidFill>
                <a:highlight>
                  <a:schemeClr val="lt1"/>
                </a:highlight>
              </a:rPr>
              <a:t>Aria should be thought of as a supplement to your semantic markup rather than a replacement for it. Use Aria if you can’t find a native element with the correct functionality.</a:t>
            </a:r>
            <a:br>
              <a:rPr lang="en" sz="1200" dirty="0">
                <a:solidFill>
                  <a:srgbClr val="24292E"/>
                </a:solidFill>
                <a:highlight>
                  <a:schemeClr val="lt1"/>
                </a:highlight>
              </a:rPr>
            </a:br>
            <a:r>
              <a:rPr lang="en" sz="1200" dirty="0">
                <a:solidFill>
                  <a:srgbClr val="24292E"/>
                </a:solidFill>
                <a:highlight>
                  <a:schemeClr val="lt1"/>
                </a:highlight>
              </a:rPr>
              <a:t>Note that when you use ARIA instead of an html element you are responsible for mimicking (the equivalent) browser behavior of the element in script.</a:t>
            </a:r>
            <a:br>
              <a:rPr lang="en" sz="1200" dirty="0">
                <a:solidFill>
                  <a:srgbClr val="24292E"/>
                </a:solidFill>
                <a:highlight>
                  <a:schemeClr val="lt1"/>
                </a:highlight>
              </a:rPr>
            </a:br>
            <a:r>
              <a:rPr lang="en" sz="1200" dirty="0">
                <a:solidFill>
                  <a:srgbClr val="24292E"/>
                </a:solidFill>
                <a:highlight>
                  <a:schemeClr val="lt1"/>
                </a:highlight>
              </a:rPr>
              <a:t>*</a:t>
            </a:r>
            <a:br>
              <a:rPr lang="en" sz="1200" dirty="0">
                <a:solidFill>
                  <a:srgbClr val="24292E"/>
                </a:solidFill>
                <a:highlight>
                  <a:schemeClr val="lt1"/>
                </a:highlight>
              </a:rPr>
            </a:br>
            <a:r>
              <a:rPr lang="en" sz="1200" dirty="0">
                <a:solidFill>
                  <a:srgbClr val="24292E"/>
                </a:solidFill>
                <a:highlight>
                  <a:schemeClr val="lt1"/>
                </a:highlight>
              </a:rPr>
              <a:t>This progress bar is built using a &lt;div&gt;, which has no meaning. Unfortunately, there isn't a more semantic tag available to developers in HTML 4, so we need to include ARIA roles and properties. These are specified by adding attributes to the element. In this example, the role="progressbar" attribute informs the browser that this element is actually a JavaScript-powered progress bar widget. The aria-valuemin and aria-valuemax attributes specify the minimum and maximum values for the progress bar, and the aria-valuenow describes the current state of it and therefore must be kept updated with JavaScript.</a:t>
            </a:r>
            <a:endParaRPr sz="1200" dirty="0">
              <a:solidFill>
                <a:srgbClr val="24292E"/>
              </a:solidFill>
              <a:highlight>
                <a:schemeClr val="lt1"/>
              </a:highlight>
            </a:endParaRPr>
          </a:p>
          <a:p>
            <a:pPr marL="0" lvl="0" indent="0" algn="l" rtl="0">
              <a:lnSpc>
                <a:spcPct val="115000"/>
              </a:lnSpc>
              <a:spcBef>
                <a:spcPts val="1200"/>
              </a:spcBef>
              <a:spcAft>
                <a:spcPts val="0"/>
              </a:spcAft>
              <a:buNone/>
            </a:pPr>
            <a:r>
              <a:rPr lang="en" sz="1200" dirty="0">
                <a:solidFill>
                  <a:srgbClr val="24292E"/>
                </a:solidFill>
                <a:highlight>
                  <a:schemeClr val="lt1"/>
                </a:highlight>
              </a:rPr>
              <a:t>These will be picked up by screenreaders and read aloud to inform the user how far along the progress bar is.</a:t>
            </a:r>
            <a:endParaRPr sz="1200" dirty="0">
              <a:solidFill>
                <a:srgbClr val="24292E"/>
              </a:solidFill>
              <a:highlight>
                <a:schemeClr val="lt1"/>
              </a:highlight>
            </a:endParaRPr>
          </a:p>
          <a:p>
            <a:pPr marL="0" lvl="0" indent="0" algn="l" rtl="0">
              <a:lnSpc>
                <a:spcPct val="115000"/>
              </a:lnSpc>
              <a:spcBef>
                <a:spcPts val="1200"/>
              </a:spcBef>
              <a:spcAft>
                <a:spcPts val="1200"/>
              </a:spcAft>
              <a:buNone/>
            </a:pPr>
            <a:endParaRPr sz="1200" dirty="0">
              <a:solidFill>
                <a:srgbClr val="24292E"/>
              </a:solidFill>
              <a:highlight>
                <a:schemeClr val="lt1"/>
              </a:high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ec625026e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ec625026e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So now it is time to put this new knowledge into practice.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Over the next three lessons we’ll be making a portfolio site for you to show off your new web development skills.</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site we build is going to look like this: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https://fef-portfolio-final.glitch.me/</a:t>
            </a:r>
          </a:p>
          <a:p>
            <a:pPr marL="0" lvl="0" indent="0" algn="l" rtl="0">
              <a:spcBef>
                <a:spcPts val="0"/>
              </a:spcBef>
              <a:spcAft>
                <a:spcPts val="0"/>
              </a:spcAft>
              <a:buClr>
                <a:schemeClr val="dk1"/>
              </a:buClr>
              <a:buSzPts val="1100"/>
              <a:buFont typeface="Arial"/>
              <a:buNone/>
            </a:pPr>
            <a:r>
              <a:rPr lang="en" b="1" dirty="0">
                <a:solidFill>
                  <a:schemeClr val="dk1"/>
                </a:solidFill>
              </a:rPr>
              <a:t>Check and show my own if nec</a:t>
            </a:r>
          </a:p>
          <a:p>
            <a:pPr marL="0" lvl="0" indent="0" algn="l" rtl="0">
              <a:spcBef>
                <a:spcPts val="0"/>
              </a:spcBef>
              <a:spcAft>
                <a:spcPts val="0"/>
              </a:spcAft>
              <a:buClr>
                <a:schemeClr val="dk1"/>
              </a:buClr>
              <a:buSzPts val="1100"/>
              <a:buFont typeface="Arial"/>
              <a:buNone/>
            </a:pPr>
            <a:r>
              <a:rPr lang="en" b="1" dirty="0">
                <a:solidFill>
                  <a:schemeClr val="dk1"/>
                </a:solidFill>
              </a:rPr>
              <a:t>Cross ref with book and FrontendM course.</a:t>
            </a:r>
            <a:endParaRPr b="1" dirty="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ec625026e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ec625026e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US" sz="1200" b="1" dirty="0">
                <a:solidFill>
                  <a:srgbClr val="24292E"/>
                </a:solidFill>
                <a:highlight>
                  <a:schemeClr val="lt1"/>
                </a:highlight>
              </a:rPr>
              <a:t>Also reference the FEF conf talk and maybe build a little app that uses all the inputs or semantic elements.</a:t>
            </a:r>
            <a:endParaRPr sz="1200" b="1" dirty="0">
              <a:solidFill>
                <a:srgbClr val="24292E"/>
              </a:solidFill>
              <a:highlight>
                <a:schemeClr val="lt1"/>
              </a:highligh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ec625026ec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ec625026e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US" sz="1200" b="1" i="0" dirty="0">
                <a:solidFill>
                  <a:srgbClr val="24292E"/>
                </a:solidFill>
                <a:highlight>
                  <a:schemeClr val="lt1"/>
                </a:highlight>
              </a:rPr>
              <a:t>How many can there be? Research another explanation.</a:t>
            </a:r>
          </a:p>
          <a:p>
            <a:pPr marL="0" lvl="0" indent="0" algn="l" rtl="0">
              <a:lnSpc>
                <a:spcPct val="115000"/>
              </a:lnSpc>
              <a:spcBef>
                <a:spcPts val="0"/>
              </a:spcBef>
              <a:spcAft>
                <a:spcPts val="1200"/>
              </a:spcAft>
              <a:buNone/>
            </a:pPr>
            <a:endParaRPr lang="en-US" sz="1200" b="1" i="0" dirty="0">
              <a:solidFill>
                <a:srgbClr val="24292E"/>
              </a:solidFill>
              <a:highlight>
                <a:schemeClr val="lt1"/>
              </a:highlight>
            </a:endParaRPr>
          </a:p>
          <a:p>
            <a:pPr marL="0" lvl="0" indent="0" algn="l" rtl="0">
              <a:lnSpc>
                <a:spcPct val="115000"/>
              </a:lnSpc>
              <a:spcBef>
                <a:spcPts val="0"/>
              </a:spcBef>
              <a:spcAft>
                <a:spcPts val="1200"/>
              </a:spcAft>
              <a:buNone/>
            </a:pPr>
            <a:r>
              <a:rPr lang="en-US" sz="1200" b="1" i="0" dirty="0">
                <a:solidFill>
                  <a:srgbClr val="24292E"/>
                </a:solidFill>
                <a:highlight>
                  <a:schemeClr val="lt1"/>
                </a:highlight>
              </a:rPr>
              <a:t>Also mention in context of Vue?(and others)</a:t>
            </a:r>
            <a:endParaRPr sz="1200" b="1" i="0" dirty="0">
              <a:solidFill>
                <a:srgbClr val="24292E"/>
              </a:solidFill>
              <a:highlight>
                <a:schemeClr val="lt1"/>
              </a:highligh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ec625026ec_0_2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ec625026ec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sz="1200">
              <a:solidFill>
                <a:srgbClr val="24292E"/>
              </a:solidFill>
              <a:highlight>
                <a:schemeClr val="lt1"/>
              </a:highlight>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ec625026ec_0_3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ec625026e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sz="1200">
              <a:solidFill>
                <a:srgbClr val="24292E"/>
              </a:solidFill>
              <a:highlight>
                <a:schemeClr val="lt1"/>
              </a:highlight>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ec625026ec_0_4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ec625026e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sz="1200" dirty="0">
              <a:solidFill>
                <a:srgbClr val="24292E"/>
              </a:solidFill>
              <a:highlight>
                <a:schemeClr val="lt1"/>
              </a:highlight>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ec625026ec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ec625026ec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US" sz="1200" b="1" i="0" dirty="0">
                <a:solidFill>
                  <a:srgbClr val="24292E"/>
                </a:solidFill>
                <a:highlight>
                  <a:schemeClr val="lt1"/>
                </a:highlight>
              </a:rPr>
              <a:t>Sections should always have a header element as their first child? What did she mean?</a:t>
            </a:r>
            <a:endParaRPr sz="1200" b="1" i="0" dirty="0">
              <a:solidFill>
                <a:srgbClr val="24292E"/>
              </a:solidFill>
              <a:highlight>
                <a:schemeClr val="lt1"/>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Browsers are not the only kind of computer program that reads and “parses” markup.</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There are a whole bunch of assistive technologies that read html and might present it to the user in ways that we are not expecting.</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This is important, because there are plenty of people that have a range of impairments, restrictions and constraints that might make using a browser difficult for them.</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r>
              <a:rPr lang="en" dirty="0">
                <a:solidFill>
                  <a:schemeClr val="dk1"/>
                </a:solidFill>
              </a:rPr>
              <a:t>In order to work well with software written to help these users access the internet, we strive to make our content accessible.</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They might be accessing the entire web through a screenreader, which instead of displaying the webpage will read it out to them.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This means that your markup will be indicating to them the layout of the website without their being able to see it!</a:t>
            </a:r>
          </a:p>
          <a:p>
            <a:pPr marL="0" lvl="0" indent="0" algn="l" rtl="0">
              <a:spcBef>
                <a:spcPts val="0"/>
              </a:spcBef>
              <a:spcAft>
                <a:spcPts val="0"/>
              </a:spcAft>
              <a:buClr>
                <a:schemeClr val="dk1"/>
              </a:buClr>
              <a:buSzPts val="1100"/>
              <a:buFont typeface="Arial"/>
              <a:buNone/>
            </a:pPr>
            <a:endParaRPr lang="en" dirty="0">
              <a:solidFill>
                <a:schemeClr val="dk1"/>
              </a:solidFill>
            </a:endParaRPr>
          </a:p>
          <a:p>
            <a:pPr marL="0" lvl="0" indent="0" algn="l" rtl="0">
              <a:spcBef>
                <a:spcPts val="0"/>
              </a:spcBef>
              <a:spcAft>
                <a:spcPts val="0"/>
              </a:spcAft>
              <a:buClr>
                <a:schemeClr val="dk1"/>
              </a:buClr>
              <a:buSzPts val="1100"/>
              <a:buFont typeface="Arial"/>
              <a:buNone/>
            </a:pPr>
            <a:r>
              <a:rPr lang="en" b="1" dirty="0">
                <a:solidFill>
                  <a:schemeClr val="dk1"/>
                </a:solidFill>
              </a:rPr>
              <a:t>Short video example of screenreader</a:t>
            </a:r>
            <a:endParaRPr b="1"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Accessibility is a nuanced and detailed field that affects more people than you might think, and in this session we will examine how and why.</a:t>
            </a: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ec625026ec_0_5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ec625026ec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rgbClr val="A5B0FE"/>
              </a:buClr>
              <a:buSzPts val="2400"/>
              <a:buFont typeface="Barlow Light"/>
              <a:buChar char="▹"/>
            </a:pPr>
            <a:r>
              <a:rPr lang="en" sz="2400">
                <a:solidFill>
                  <a:schemeClr val="dk1"/>
                </a:solidFill>
                <a:latin typeface="Barlow Light"/>
                <a:ea typeface="Barlow Light"/>
                <a:cs typeface="Barlow Light"/>
                <a:sym typeface="Barlow Light"/>
              </a:rPr>
              <a:t> Examples include: a forum post, a magazine or newspaper article, or a blog entry, a product card, a user-submitted comment, an interactive widget or gadget, or any other independent item of content.</a:t>
            </a:r>
            <a:endParaRPr sz="2400">
              <a:solidFill>
                <a:schemeClr val="dk1"/>
              </a:solidFill>
              <a:latin typeface="Barlow Light"/>
              <a:ea typeface="Barlow Light"/>
              <a:cs typeface="Barlow Light"/>
              <a:sym typeface="Barlow Light"/>
            </a:endParaRPr>
          </a:p>
          <a:p>
            <a:pPr marL="0" lvl="0" indent="0" algn="l" rtl="0">
              <a:lnSpc>
                <a:spcPct val="115000"/>
              </a:lnSpc>
              <a:spcBef>
                <a:spcPts val="1000"/>
              </a:spcBef>
              <a:spcAft>
                <a:spcPts val="1200"/>
              </a:spcAft>
              <a:buNone/>
            </a:pPr>
            <a:endParaRPr sz="1200">
              <a:solidFill>
                <a:srgbClr val="24292E"/>
              </a:solidFill>
              <a:highlight>
                <a:schemeClr val="lt1"/>
              </a:highligh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ec625026ec_0_6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ec625026e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1200">
                <a:solidFill>
                  <a:srgbClr val="24292E"/>
                </a:solidFill>
                <a:highlight>
                  <a:schemeClr val="lt1"/>
                </a:highlight>
              </a:rPr>
              <a:t>Often rendered visually with indentation and or italics</a:t>
            </a:r>
            <a:endParaRPr sz="1200">
              <a:solidFill>
                <a:srgbClr val="24292E"/>
              </a:solidFill>
              <a:highlight>
                <a:schemeClr val="lt1"/>
              </a:highlight>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ec625026ec_0_7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ec625026ec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sz="1200">
              <a:solidFill>
                <a:srgbClr val="24292E"/>
              </a:solidFill>
              <a:highlight>
                <a:schemeClr val="lt1"/>
              </a:highlight>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ec625026ec_0_11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ec625026ec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sz="1200">
              <a:solidFill>
                <a:srgbClr val="24292E"/>
              </a:solidFill>
              <a:highlight>
                <a:schemeClr val="lt1"/>
              </a:highlight>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ec625026ec_0_8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ec625026e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sz="1200">
              <a:solidFill>
                <a:srgbClr val="24292E"/>
              </a:solidFill>
              <a:highlight>
                <a:schemeClr val="lt1"/>
              </a:highlight>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ec625026ec_0_9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ec625026ec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sz="1200">
              <a:solidFill>
                <a:srgbClr val="24292E"/>
              </a:solidFill>
              <a:highlight>
                <a:schemeClr val="lt1"/>
              </a:highlight>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ec625026ec_0_10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ec625026ec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sz="1200">
              <a:solidFill>
                <a:srgbClr val="24292E"/>
              </a:solidFill>
              <a:highlight>
                <a:schemeClr val="lt1"/>
              </a:highlight>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ec625026ec_0_10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ec625026ec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rgbClr val="A5B0FE"/>
              </a:buClr>
              <a:buSzPts val="2400"/>
              <a:buFont typeface="Barlow Light"/>
              <a:buChar char="▹"/>
            </a:pPr>
            <a:r>
              <a:rPr lang="en" sz="2400">
                <a:solidFill>
                  <a:schemeClr val="dk1"/>
                </a:solidFill>
                <a:latin typeface="Barlow Light"/>
                <a:ea typeface="Barlow Light"/>
                <a:cs typeface="Barlow Light"/>
                <a:sym typeface="Barlow Light"/>
              </a:rPr>
              <a:t>Content within each &lt;a&gt; should indicate the link's destination. If the href attribute is present, pressing the enter key while focused on the &lt;a&gt; element will activate it.</a:t>
            </a:r>
            <a:endParaRPr sz="2400">
              <a:solidFill>
                <a:schemeClr val="dk1"/>
              </a:solidFill>
              <a:latin typeface="Barlow Light"/>
              <a:ea typeface="Barlow Light"/>
              <a:cs typeface="Barlow Light"/>
              <a:sym typeface="Barlow Light"/>
            </a:endParaRPr>
          </a:p>
          <a:p>
            <a:pPr marL="0" lvl="0" indent="0" algn="l" rtl="0">
              <a:lnSpc>
                <a:spcPct val="115000"/>
              </a:lnSpc>
              <a:spcBef>
                <a:spcPts val="1000"/>
              </a:spcBef>
              <a:spcAft>
                <a:spcPts val="1200"/>
              </a:spcAft>
              <a:buNone/>
            </a:pPr>
            <a:endParaRPr sz="1200">
              <a:solidFill>
                <a:srgbClr val="24292E"/>
              </a:solidFill>
              <a:highlight>
                <a:schemeClr val="lt1"/>
              </a:highlight>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ec625026ec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ec625026ec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US" sz="1200" dirty="0">
                <a:solidFill>
                  <a:srgbClr val="24292E"/>
                </a:solidFill>
                <a:highlight>
                  <a:schemeClr val="lt1"/>
                </a:highlight>
              </a:rPr>
              <a:t>Division</a:t>
            </a:r>
            <a:endParaRPr sz="1200" dirty="0">
              <a:solidFill>
                <a:srgbClr val="24292E"/>
              </a:solidFill>
              <a:highlight>
                <a:schemeClr val="lt1"/>
              </a:highlight>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ec625026ec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ec625026ec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rgbClr val="A5B0FE"/>
              </a:buClr>
              <a:buSzPts val="2400"/>
              <a:buFont typeface="Barlow Light"/>
              <a:buChar char="▹"/>
            </a:pPr>
            <a:r>
              <a:rPr lang="en" sz="2400" dirty="0">
                <a:solidFill>
                  <a:schemeClr val="dk1"/>
                </a:solidFill>
                <a:latin typeface="Barlow Light"/>
                <a:ea typeface="Barlow Light"/>
                <a:cs typeface="Barlow Light"/>
                <a:sym typeface="Barlow Light"/>
              </a:rPr>
              <a:t>Like divs, spans should only be used when there are no relevant semantic elements that could be used instead, for example &lt;em&gt; or &lt;strong&gt; or &lt;small&gt;</a:t>
            </a:r>
          </a:p>
          <a:p>
            <a:pPr marL="457200" lvl="0" indent="-381000" algn="l" rtl="0">
              <a:spcBef>
                <a:spcPts val="0"/>
              </a:spcBef>
              <a:spcAft>
                <a:spcPts val="0"/>
              </a:spcAft>
              <a:buClr>
                <a:srgbClr val="A5B0FE"/>
              </a:buClr>
              <a:buSzPts val="2400"/>
              <a:buFont typeface="Barlow Light"/>
              <a:buChar char="▹"/>
            </a:pPr>
            <a:endParaRPr lang="en" sz="2400" dirty="0">
              <a:solidFill>
                <a:schemeClr val="dk1"/>
              </a:solidFill>
              <a:latin typeface="Barlow Light"/>
              <a:ea typeface="Barlow Light"/>
              <a:cs typeface="Barlow Light"/>
              <a:sym typeface="Barlow Light"/>
            </a:endParaRPr>
          </a:p>
          <a:p>
            <a:pPr marL="457200" lvl="0" indent="-381000" algn="l" rtl="0">
              <a:spcBef>
                <a:spcPts val="0"/>
              </a:spcBef>
              <a:spcAft>
                <a:spcPts val="0"/>
              </a:spcAft>
              <a:buClr>
                <a:srgbClr val="A5B0FE"/>
              </a:buClr>
              <a:buSzPts val="2400"/>
              <a:buFont typeface="Barlow Light"/>
              <a:buChar char="▹"/>
            </a:pPr>
            <a:r>
              <a:rPr lang="en-US" sz="2400" b="1" dirty="0">
                <a:solidFill>
                  <a:schemeClr val="dk1"/>
                </a:solidFill>
                <a:latin typeface="Barlow Light"/>
                <a:ea typeface="Barlow Light"/>
                <a:cs typeface="Barlow Light"/>
                <a:sym typeface="Barlow Light"/>
              </a:rPr>
              <a:t>S</a:t>
            </a:r>
            <a:r>
              <a:rPr lang="en" sz="2400" b="1" dirty="0">
                <a:solidFill>
                  <a:schemeClr val="dk1"/>
                </a:solidFill>
                <a:latin typeface="Barlow Light"/>
                <a:ea typeface="Barlow Light"/>
                <a:cs typeface="Barlow Light"/>
                <a:sym typeface="Barlow Light"/>
              </a:rPr>
              <a:t>pan is INLINE, explain block vs inline for elements? Does span have to be in paragraph above kind of insinuates this.</a:t>
            </a:r>
            <a:endParaRPr sz="2400" b="1" dirty="0">
              <a:solidFill>
                <a:schemeClr val="dk1"/>
              </a:solidFill>
              <a:latin typeface="Barlow Light"/>
              <a:ea typeface="Barlow Light"/>
              <a:cs typeface="Barlow Light"/>
              <a:sym typeface="Barlow Light"/>
            </a:endParaRPr>
          </a:p>
          <a:p>
            <a:pPr marL="0" lvl="0" indent="0" algn="l" rtl="0">
              <a:lnSpc>
                <a:spcPct val="115000"/>
              </a:lnSpc>
              <a:spcBef>
                <a:spcPts val="1000"/>
              </a:spcBef>
              <a:spcAft>
                <a:spcPts val="1200"/>
              </a:spcAft>
              <a:buNone/>
            </a:pPr>
            <a:endParaRPr sz="1200" dirty="0">
              <a:solidFill>
                <a:srgbClr val="24292E"/>
              </a:solidFill>
              <a:highlight>
                <a:schemeClr val="lt1"/>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200" dirty="0">
                <a:solidFill>
                  <a:srgbClr val="202124"/>
                </a:solidFill>
                <a:highlight>
                  <a:srgbClr val="FFFFFF"/>
                </a:highlight>
                <a:latin typeface="Roboto"/>
                <a:ea typeface="Roboto"/>
                <a:cs typeface="Roboto"/>
                <a:sym typeface="Roboto"/>
              </a:rPr>
              <a:t>Broadly speaking, when we say a site is accessible, we mean that the site's content is available, and its functionality can be operated, by literally </a:t>
            </a:r>
            <a:r>
              <a:rPr lang="en" sz="1200" i="1" dirty="0">
                <a:solidFill>
                  <a:srgbClr val="202124"/>
                </a:solidFill>
                <a:highlight>
                  <a:srgbClr val="FFFFFF"/>
                </a:highlight>
                <a:latin typeface="Roboto"/>
                <a:ea typeface="Roboto"/>
                <a:cs typeface="Roboto"/>
                <a:sym typeface="Roboto"/>
              </a:rPr>
              <a:t>anyone and everyone</a:t>
            </a:r>
            <a:r>
              <a:rPr lang="en" sz="1200" dirty="0">
                <a:solidFill>
                  <a:srgbClr val="202124"/>
                </a:solidFill>
                <a:highlight>
                  <a:srgbClr val="FFFFFF"/>
                </a:highlight>
                <a:latin typeface="Roboto"/>
                <a:ea typeface="Roboto"/>
                <a:cs typeface="Roboto"/>
                <a:sym typeface="Roboto"/>
              </a:rPr>
              <a:t>.</a:t>
            </a:r>
            <a:endParaRPr sz="1200" dirty="0">
              <a:solidFill>
                <a:srgbClr val="202124"/>
              </a:solidFill>
              <a:highlight>
                <a:srgbClr val="FFFFFF"/>
              </a:highlight>
              <a:latin typeface="Roboto"/>
              <a:ea typeface="Roboto"/>
              <a:cs typeface="Roboto"/>
              <a:sym typeface="Roboto"/>
            </a:endParaRPr>
          </a:p>
          <a:p>
            <a:pPr marL="0" lvl="0" indent="0" algn="l" rtl="0">
              <a:lnSpc>
                <a:spcPct val="115000"/>
              </a:lnSpc>
              <a:spcBef>
                <a:spcPts val="1200"/>
              </a:spcBef>
              <a:spcAft>
                <a:spcPts val="0"/>
              </a:spcAft>
              <a:buNone/>
            </a:pPr>
            <a:r>
              <a:rPr lang="en" sz="1200" dirty="0">
                <a:solidFill>
                  <a:srgbClr val="202124"/>
                </a:solidFill>
                <a:highlight>
                  <a:srgbClr val="FFFFFF"/>
                </a:highlight>
                <a:latin typeface="Roboto"/>
                <a:ea typeface="Roboto"/>
                <a:cs typeface="Roboto"/>
                <a:sym typeface="Roboto"/>
              </a:rPr>
              <a:t>It is sometimes easy for developers to assume that all users can see and use a keyboard, mouse, or touch screen, have a fast internet connection and can interact with your website content in the same way that you can.</a:t>
            </a:r>
            <a:endParaRPr sz="1200" dirty="0">
              <a:solidFill>
                <a:srgbClr val="202124"/>
              </a:solidFill>
              <a:highlight>
                <a:srgbClr val="FFFFFF"/>
              </a:highlight>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1200" dirty="0">
                <a:solidFill>
                  <a:srgbClr val="202124"/>
                </a:solidFill>
                <a:highlight>
                  <a:srgbClr val="FFFFFF"/>
                </a:highlight>
                <a:latin typeface="Roboto"/>
                <a:ea typeface="Roboto"/>
                <a:cs typeface="Roboto"/>
                <a:sym typeface="Roboto"/>
              </a:rPr>
              <a:t>This can lead to us building experiences that work well for some people, but exclude others by creating issues that range from simple annoyances to full on show-stoppers.</a:t>
            </a:r>
            <a:endParaRPr sz="1200" dirty="0">
              <a:solidFill>
                <a:srgbClr val="202124"/>
              </a:solidFill>
              <a:highlight>
                <a:srgbClr val="FFFFFF"/>
              </a:highlight>
              <a:latin typeface="Roboto"/>
              <a:ea typeface="Roboto"/>
              <a:cs typeface="Roboto"/>
              <a:sym typeface="Roboto"/>
            </a:endParaRPr>
          </a:p>
          <a:p>
            <a:pPr marL="0" lvl="0" indent="0" algn="l" rtl="0">
              <a:lnSpc>
                <a:spcPct val="115000"/>
              </a:lnSpc>
              <a:spcBef>
                <a:spcPts val="1200"/>
              </a:spcBef>
              <a:spcAft>
                <a:spcPts val="0"/>
              </a:spcAft>
              <a:buNone/>
            </a:pPr>
            <a:r>
              <a:rPr lang="en" sz="1200" dirty="0">
                <a:solidFill>
                  <a:srgbClr val="202124"/>
                </a:solidFill>
                <a:highlight>
                  <a:srgbClr val="FFFFFF"/>
                </a:highlight>
                <a:latin typeface="Roboto"/>
                <a:ea typeface="Roboto"/>
                <a:cs typeface="Roboto"/>
                <a:sym typeface="Roboto"/>
              </a:rPr>
              <a:t>Accessibility is inclusion, we want to build sites and apps that *everyone* can use. </a:t>
            </a:r>
            <a:br>
              <a:rPr lang="en" sz="1200" dirty="0">
                <a:solidFill>
                  <a:srgbClr val="202124"/>
                </a:solidFill>
                <a:highlight>
                  <a:srgbClr val="FFFFFF"/>
                </a:highlight>
                <a:latin typeface="Roboto"/>
                <a:ea typeface="Roboto"/>
                <a:cs typeface="Roboto"/>
                <a:sym typeface="Roboto"/>
              </a:rPr>
            </a:br>
            <a:r>
              <a:rPr lang="en" sz="1200" dirty="0">
                <a:solidFill>
                  <a:srgbClr val="202124"/>
                </a:solidFill>
                <a:highlight>
                  <a:srgbClr val="FFFFFF"/>
                </a:highlight>
                <a:latin typeface="Roboto"/>
                <a:ea typeface="Roboto"/>
                <a:cs typeface="Roboto"/>
                <a:sym typeface="Roboto"/>
              </a:rPr>
              <a:t>Specifically, accessibility concerns users who are experiencing some type of impairment or disability but bear in mind that that experience might be non-physical or temporary.</a:t>
            </a:r>
            <a:endParaRPr sz="1200" dirty="0">
              <a:solidFill>
                <a:srgbClr val="202124"/>
              </a:solidFill>
              <a:highlight>
                <a:srgbClr val="FFFFFF"/>
              </a:highlight>
              <a:latin typeface="Roboto"/>
              <a:ea typeface="Roboto"/>
              <a:cs typeface="Roboto"/>
              <a:sym typeface="Roboto"/>
            </a:endParaRPr>
          </a:p>
          <a:p>
            <a:pPr marL="0" lvl="0" indent="0" algn="l" rtl="0">
              <a:lnSpc>
                <a:spcPct val="115000"/>
              </a:lnSpc>
              <a:spcBef>
                <a:spcPts val="1200"/>
              </a:spcBef>
              <a:spcAft>
                <a:spcPts val="0"/>
              </a:spcAft>
              <a:buNone/>
            </a:pPr>
            <a:r>
              <a:rPr lang="en" sz="1200" dirty="0">
                <a:solidFill>
                  <a:srgbClr val="202124"/>
                </a:solidFill>
                <a:highlight>
                  <a:srgbClr val="FFFFFF"/>
                </a:highlight>
                <a:latin typeface="Roboto"/>
                <a:ea typeface="Roboto"/>
                <a:cs typeface="Roboto"/>
                <a:sym typeface="Roboto"/>
              </a:rPr>
              <a:t>Non-physical impairments can include things like migraines caused by bright or flashing lights, vertigo caused by swooshy animations or difficulty reading some fonts due to dyslexia.</a:t>
            </a:r>
            <a:endParaRPr sz="1200" dirty="0">
              <a:solidFill>
                <a:srgbClr val="202124"/>
              </a:solidFill>
              <a:highlight>
                <a:srgbClr val="FFFFFF"/>
              </a:highlight>
              <a:latin typeface="Roboto"/>
              <a:ea typeface="Roboto"/>
              <a:cs typeface="Roboto"/>
              <a:sym typeface="Roboto"/>
            </a:endParaRPr>
          </a:p>
          <a:p>
            <a:pPr marL="0" lvl="0" indent="0" algn="l" rtl="0">
              <a:lnSpc>
                <a:spcPct val="115000"/>
              </a:lnSpc>
              <a:spcBef>
                <a:spcPts val="1200"/>
              </a:spcBef>
              <a:spcAft>
                <a:spcPts val="0"/>
              </a:spcAft>
              <a:buNone/>
            </a:pPr>
            <a:r>
              <a:rPr lang="en" sz="1200" dirty="0">
                <a:solidFill>
                  <a:srgbClr val="202124"/>
                </a:solidFill>
                <a:highlight>
                  <a:srgbClr val="FFFFFF"/>
                </a:highlight>
                <a:latin typeface="Roboto"/>
                <a:ea typeface="Roboto"/>
                <a:cs typeface="Roboto"/>
                <a:sym typeface="Roboto"/>
              </a:rPr>
              <a:t>Temporary impairments would include things being unable to use your keyboard if you’ve broken your arm, or if you’re holding a baby. Or being unable to read a low contrast screen when you step out into bright light. </a:t>
            </a:r>
            <a:endParaRPr sz="1200" dirty="0">
              <a:solidFill>
                <a:srgbClr val="202124"/>
              </a:solidFill>
              <a:highlight>
                <a:srgbClr val="FFFFFF"/>
              </a:highlight>
              <a:latin typeface="Roboto"/>
              <a:ea typeface="Roboto"/>
              <a:cs typeface="Roboto"/>
              <a:sym typeface="Roboto"/>
            </a:endParaRPr>
          </a:p>
          <a:p>
            <a:pPr marL="0" lvl="0" indent="0" algn="l" rtl="0">
              <a:lnSpc>
                <a:spcPct val="115000"/>
              </a:lnSpc>
              <a:spcBef>
                <a:spcPts val="1200"/>
              </a:spcBef>
              <a:spcAft>
                <a:spcPts val="0"/>
              </a:spcAft>
              <a:buNone/>
            </a:pPr>
            <a:r>
              <a:rPr lang="en" sz="1200" dirty="0">
                <a:solidFill>
                  <a:srgbClr val="202124"/>
                </a:solidFill>
                <a:highlight>
                  <a:srgbClr val="FFFFFF"/>
                </a:highlight>
                <a:latin typeface="Roboto"/>
                <a:ea typeface="Roboto"/>
                <a:cs typeface="Roboto"/>
                <a:sym typeface="Roboto"/>
              </a:rPr>
              <a:t>Often developers use temporary impairments to help their teams to empathise with those who have longterm impairments and to convince them of the importance of building accessibility into their products from the ground up. But really we build in accessibility because it is the right thing to do. We should not be excluding people. As Tim Berners Lee said, the web is for everyone.</a:t>
            </a:r>
            <a:endParaRPr sz="1200" dirty="0">
              <a:solidFill>
                <a:srgbClr val="202124"/>
              </a:solidFill>
              <a:highlight>
                <a:srgbClr val="FFFFFF"/>
              </a:highlight>
              <a:latin typeface="Roboto"/>
              <a:ea typeface="Roboto"/>
              <a:cs typeface="Roboto"/>
              <a:sym typeface="Roboto"/>
            </a:endParaRPr>
          </a:p>
          <a:p>
            <a:pPr marL="0" lvl="0" indent="0" algn="l" rtl="0">
              <a:lnSpc>
                <a:spcPct val="115000"/>
              </a:lnSpc>
              <a:spcBef>
                <a:spcPts val="1200"/>
              </a:spcBef>
              <a:spcAft>
                <a:spcPts val="0"/>
              </a:spcAft>
              <a:buNone/>
            </a:pPr>
            <a:r>
              <a:rPr lang="en" sz="1200" dirty="0">
                <a:solidFill>
                  <a:srgbClr val="202124"/>
                </a:solidFill>
                <a:highlight>
                  <a:srgbClr val="FFFFFF"/>
                </a:highlight>
                <a:latin typeface="Roboto"/>
                <a:ea typeface="Roboto"/>
                <a:cs typeface="Roboto"/>
                <a:sym typeface="Roboto"/>
              </a:rPr>
              <a:t>Microsoft has some excellent resources on inclusive design.</a:t>
            </a:r>
            <a:endParaRPr sz="1200" dirty="0">
              <a:solidFill>
                <a:srgbClr val="202124"/>
              </a:solidFill>
              <a:highlight>
                <a:srgbClr val="FFFFFF"/>
              </a:highlight>
              <a:latin typeface="Roboto"/>
              <a:ea typeface="Roboto"/>
              <a:cs typeface="Roboto"/>
              <a:sym typeface="Roboto"/>
            </a:endParaRPr>
          </a:p>
          <a:p>
            <a:pPr marL="0" lvl="0" indent="0" algn="l" rtl="0">
              <a:spcBef>
                <a:spcPts val="1200"/>
              </a:spcBef>
              <a:spcAft>
                <a:spcPts val="0"/>
              </a:spcAft>
              <a:buNone/>
            </a:pPr>
            <a:r>
              <a:rPr lang="en" u="sng" dirty="0">
                <a:solidFill>
                  <a:srgbClr val="6463BD"/>
                </a:solidFill>
                <a:hlinkClick r:id="rId3">
                  <a:extLst>
                    <a:ext uri="{A12FA001-AC4F-418D-AE19-62706E023703}">
                      <ahyp:hlinkClr xmlns:ahyp="http://schemas.microsoft.com/office/drawing/2018/hyperlinkcolor" val="tx"/>
                    </a:ext>
                  </a:extLst>
                </a:hlinkClick>
              </a:rPr>
              <a:t>https://www.microsoft.com/design/inclusive/</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So, how do we know what we need to do to make our websites accessible?</a:t>
            </a: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ec625026ec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ec625026ec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Clr>
                <a:srgbClr val="A5B0FE"/>
              </a:buClr>
              <a:buSzPts val="1700"/>
              <a:buFont typeface="Barlow Light"/>
              <a:buChar char="▹"/>
            </a:pPr>
            <a:r>
              <a:rPr lang="en" sz="1700" dirty="0">
                <a:solidFill>
                  <a:schemeClr val="dk1"/>
                </a:solidFill>
                <a:latin typeface="Barlow Light"/>
                <a:ea typeface="Barlow Light"/>
                <a:cs typeface="Barlow Light"/>
                <a:sym typeface="Barlow Light"/>
              </a:rPr>
              <a:t>Do not use &lt;br&gt; to create margins between paragraphs; wrap them in &lt;p&gt; elements and use the CSS margin property to control their size. This is for accessibility reason, people with screenreaders need the separate paragraphs. </a:t>
            </a:r>
            <a:r>
              <a:rPr lang="en" sz="1700" b="1" dirty="0">
                <a:solidFill>
                  <a:schemeClr val="dk1"/>
                </a:solidFill>
                <a:latin typeface="Barlow Light"/>
                <a:ea typeface="Barlow Light"/>
                <a:cs typeface="Barlow Light"/>
                <a:sym typeface="Barlow Light"/>
              </a:rPr>
              <a:t>WHY</a:t>
            </a:r>
            <a:endParaRPr sz="1700" b="1" dirty="0">
              <a:solidFill>
                <a:schemeClr val="dk1"/>
              </a:solidFill>
              <a:latin typeface="Barlow Light"/>
              <a:ea typeface="Barlow Light"/>
              <a:cs typeface="Barlow Light"/>
              <a:sym typeface="Barlow Light"/>
            </a:endParaRPr>
          </a:p>
          <a:p>
            <a:pPr marL="457200" lvl="0" indent="-336550" algn="l" rtl="0">
              <a:spcBef>
                <a:spcPts val="1000"/>
              </a:spcBef>
              <a:spcAft>
                <a:spcPts val="0"/>
              </a:spcAft>
              <a:buClr>
                <a:srgbClr val="A5B0FE"/>
              </a:buClr>
              <a:buSzPts val="1700"/>
              <a:buFont typeface="Barlow Light"/>
              <a:buChar char="▹"/>
            </a:pPr>
            <a:r>
              <a:rPr lang="en" sz="1700" dirty="0">
                <a:solidFill>
                  <a:schemeClr val="dk1"/>
                </a:solidFill>
                <a:latin typeface="Barlow Light"/>
                <a:ea typeface="Barlow Light"/>
                <a:cs typeface="Barlow Light"/>
                <a:sym typeface="Barlow Light"/>
              </a:rPr>
              <a:t>You’ll notice that the br element does not have a matching closing element. There are a few html elements like this that create a change in the document but can not have content put inside them. </a:t>
            </a:r>
            <a:r>
              <a:rPr lang="en" sz="1700" b="1" dirty="0">
                <a:solidFill>
                  <a:schemeClr val="dk1"/>
                </a:solidFill>
                <a:latin typeface="Barlow Light"/>
                <a:ea typeface="Barlow Light"/>
                <a:cs typeface="Barlow Light"/>
                <a:sym typeface="Barlow Light"/>
              </a:rPr>
              <a:t>Explain what they are called and why – is HTML different this way for some elements?</a:t>
            </a:r>
            <a:endParaRPr sz="1700" b="1" dirty="0">
              <a:solidFill>
                <a:schemeClr val="dk1"/>
              </a:solidFill>
              <a:latin typeface="Barlow Light"/>
              <a:ea typeface="Barlow Light"/>
              <a:cs typeface="Barlow Light"/>
              <a:sym typeface="Barlow Light"/>
            </a:endParaRPr>
          </a:p>
          <a:p>
            <a:pPr marL="0" lvl="0" indent="0" algn="l" rtl="0">
              <a:lnSpc>
                <a:spcPct val="115000"/>
              </a:lnSpc>
              <a:spcBef>
                <a:spcPts val="1000"/>
              </a:spcBef>
              <a:spcAft>
                <a:spcPts val="1200"/>
              </a:spcAft>
              <a:buNone/>
            </a:pPr>
            <a:endParaRPr sz="1200" dirty="0">
              <a:solidFill>
                <a:srgbClr val="24292E"/>
              </a:solidFill>
              <a:highlight>
                <a:schemeClr val="lt1"/>
              </a:highlight>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ec625026ec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ec625026ec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700" dirty="0">
                <a:solidFill>
                  <a:schemeClr val="dk1"/>
                </a:solidFill>
                <a:latin typeface="Barlow Light"/>
                <a:ea typeface="Barlow Light"/>
                <a:cs typeface="Barlow Light"/>
                <a:sym typeface="Barlow Light"/>
              </a:rPr>
              <a:t>The image attribute also does not have a closing tag, because we can’t put content inside an image.</a:t>
            </a:r>
            <a:endParaRPr sz="1700" dirty="0">
              <a:solidFill>
                <a:schemeClr val="dk1"/>
              </a:solidFill>
              <a:latin typeface="Barlow Light"/>
              <a:ea typeface="Barlow Light"/>
              <a:cs typeface="Barlow Light"/>
              <a:sym typeface="Barlow Light"/>
            </a:endParaRPr>
          </a:p>
          <a:p>
            <a:pPr marL="0" lvl="0" indent="0" algn="l" rtl="0">
              <a:lnSpc>
                <a:spcPct val="115000"/>
              </a:lnSpc>
              <a:spcBef>
                <a:spcPts val="1200"/>
              </a:spcBef>
              <a:spcAft>
                <a:spcPts val="1200"/>
              </a:spcAft>
              <a:buNone/>
            </a:pPr>
            <a:r>
              <a:rPr lang="en" sz="1700" dirty="0">
                <a:solidFill>
                  <a:schemeClr val="dk1"/>
                </a:solidFill>
                <a:latin typeface="Barlow Light"/>
                <a:ea typeface="Barlow Light"/>
                <a:cs typeface="Barlow Light"/>
                <a:sym typeface="Barlow Light"/>
              </a:rPr>
              <a:t>We always give an image alt text to help our non-sighted users and screenreader users, but also to help those who might be experiencing image loading errors. The alt tag text will show for them and describe what should have been there, what we call graceful degradation. </a:t>
            </a:r>
            <a:r>
              <a:rPr lang="en" sz="1700" b="1" dirty="0">
                <a:solidFill>
                  <a:schemeClr val="dk1"/>
                </a:solidFill>
                <a:latin typeface="Barlow Light"/>
                <a:ea typeface="Barlow Light"/>
                <a:cs typeface="Barlow Light"/>
                <a:sym typeface="Barlow Light"/>
              </a:rPr>
              <a:t>Short explanation on why graceful degradation is desired.</a:t>
            </a:r>
            <a:endParaRPr sz="1700" b="1" dirty="0">
              <a:solidFill>
                <a:schemeClr val="dk1"/>
              </a:solidFill>
              <a:latin typeface="Barlow Light"/>
              <a:ea typeface="Barlow Light"/>
              <a:cs typeface="Barlow Light"/>
              <a:sym typeface="Barlow Light"/>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ec625026ec_0_12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ec625026ec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Using the elements listed here, how should we build out the page?</a:t>
            </a:r>
            <a:endParaRPr/>
          </a:p>
          <a:p>
            <a:pPr marL="0" lvl="0" indent="0" algn="l" rtl="0">
              <a:spcBef>
                <a:spcPts val="0"/>
              </a:spcBef>
              <a:spcAft>
                <a:spcPts val="0"/>
              </a:spcAft>
              <a:buNone/>
            </a:pPr>
            <a:endParaRPr/>
          </a:p>
          <a:p>
            <a:pPr marL="0" lvl="0" indent="0" algn="l" rtl="0">
              <a:spcBef>
                <a:spcPts val="0"/>
              </a:spcBef>
              <a:spcAft>
                <a:spcPts val="0"/>
              </a:spcAft>
              <a:buNone/>
            </a:pPr>
            <a:r>
              <a:rPr lang="en"/>
              <a:t>Lets start with that top part in white, which elements would you use?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ec625026e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ec625026e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Using the elements listed here, how should we build out the page? </a:t>
            </a:r>
            <a:r>
              <a:rPr lang="en" b="1" dirty="0"/>
              <a:t>CHAT feature – type out what you think it might be, don’t be shy, I’ll only point out the chat if you got it right </a:t>
            </a:r>
            <a:r>
              <a:rPr lang="en" b="1" dirty="0">
                <a:sym typeface="Wingdings" panose="05000000000000000000" pitchFamily="2" charset="2"/>
              </a:rPr>
              <a:t></a:t>
            </a:r>
            <a:endParaRPr b="1" dirty="0"/>
          </a:p>
          <a:p>
            <a:pPr marL="0" lvl="0" indent="0" algn="l" rtl="0">
              <a:spcBef>
                <a:spcPts val="0"/>
              </a:spcBef>
              <a:spcAft>
                <a:spcPts val="0"/>
              </a:spcAft>
              <a:buNone/>
            </a:pPr>
            <a:endParaRPr b="1" dirty="0"/>
          </a:p>
          <a:p>
            <a:pPr marL="0" lvl="0" indent="0" algn="l" rtl="0">
              <a:spcBef>
                <a:spcPts val="0"/>
              </a:spcBef>
              <a:spcAft>
                <a:spcPts val="0"/>
              </a:spcAft>
              <a:buNone/>
            </a:pPr>
            <a:r>
              <a:rPr lang="en" dirty="0"/>
              <a:t>Lets start with that top part in white, which elements would you use?</a:t>
            </a:r>
            <a:endParaRPr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r>
              <a:rPr lang="en" dirty="0"/>
              <a:t>Firstly what is this container?</a:t>
            </a:r>
            <a:endParaRPr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r>
              <a:rPr lang="en" dirty="0"/>
              <a:t>A header (</a:t>
            </a:r>
            <a:r>
              <a:rPr lang="en" b="1" dirty="0"/>
              <a:t>HINT this is introductory content</a:t>
            </a:r>
            <a:r>
              <a:rPr lang="en" dirty="0"/>
              <a:t>) </a:t>
            </a:r>
            <a:r>
              <a:rPr lang="en" b="1" dirty="0"/>
              <a:t>point out HEAD VS HEADER (one for browser/screen readers and one for humans.)</a:t>
            </a:r>
            <a:endParaRPr b="1" dirty="0"/>
          </a:p>
          <a:p>
            <a:pPr marL="0" lvl="0" indent="0" algn="l" rtl="0">
              <a:spcBef>
                <a:spcPts val="0"/>
              </a:spcBef>
              <a:spcAft>
                <a:spcPts val="0"/>
              </a:spcAft>
              <a:buNone/>
            </a:pPr>
            <a:r>
              <a:rPr lang="en" dirty="0"/>
              <a:t>* </a:t>
            </a:r>
            <a:br>
              <a:rPr lang="en" dirty="0"/>
            </a:br>
            <a:r>
              <a:rPr lang="en" dirty="0"/>
              <a:t>then this text here? (HINT this is the most important heading element a</a:t>
            </a:r>
            <a:r>
              <a:rPr lang="en-US" dirty="0" err="1"/>
              <a:t>nd</a:t>
            </a:r>
            <a:r>
              <a:rPr lang="en" dirty="0"/>
              <a:t> can only be used once. </a:t>
            </a:r>
            <a:r>
              <a:rPr lang="en" b="1" dirty="0"/>
              <a:t>HEADER vs HEADING</a:t>
            </a:r>
            <a:endParaRPr b="1"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r>
              <a:rPr lang="en" dirty="0"/>
              <a:t>An h1</a:t>
            </a:r>
            <a:endParaRPr dirty="0"/>
          </a:p>
          <a:p>
            <a:pPr marL="0" lvl="0" indent="0" algn="l" rtl="0">
              <a:spcBef>
                <a:spcPts val="0"/>
              </a:spcBef>
              <a:spcAft>
                <a:spcPts val="0"/>
              </a:spcAft>
              <a:buNone/>
            </a:pPr>
            <a:r>
              <a:rPr lang="en" dirty="0"/>
              <a:t>* </a:t>
            </a:r>
            <a:br>
              <a:rPr lang="en" dirty="0"/>
            </a:br>
            <a:r>
              <a:rPr lang="en" dirty="0"/>
              <a:t>Then this little bit here that will scroll us down the page? It’s actually a hyperlink to something further down the page – CONFIRM THIS EXPLANATION</a:t>
            </a:r>
            <a:endParaRPr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r>
              <a:rPr lang="en" dirty="0"/>
              <a:t>That’s an anchor tag.</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If we write them up they’ll look like this</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ec625026ec_0_16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ec625026ec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Using the elements listed here, how should we build out the page?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Lets start with that top part in white, which elements would you use?</a:t>
            </a:r>
            <a:endParaRPr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r>
              <a:rPr lang="en" dirty="0"/>
              <a:t>Firstly what is this container?</a:t>
            </a:r>
            <a:endParaRPr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r>
              <a:rPr lang="en" dirty="0"/>
              <a:t>A header</a:t>
            </a:r>
            <a:endParaRPr dirty="0"/>
          </a:p>
          <a:p>
            <a:pPr marL="0" lvl="0" indent="0" algn="l" rtl="0">
              <a:spcBef>
                <a:spcPts val="0"/>
              </a:spcBef>
              <a:spcAft>
                <a:spcPts val="0"/>
              </a:spcAft>
              <a:buNone/>
            </a:pPr>
            <a:r>
              <a:rPr lang="en" dirty="0"/>
              <a:t>* </a:t>
            </a:r>
            <a:br>
              <a:rPr lang="en" dirty="0"/>
            </a:br>
            <a:r>
              <a:rPr lang="en" dirty="0"/>
              <a:t>then this text here?</a:t>
            </a:r>
            <a:endParaRPr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r>
              <a:rPr lang="en" dirty="0"/>
              <a:t>An h1</a:t>
            </a:r>
            <a:endParaRPr dirty="0"/>
          </a:p>
          <a:p>
            <a:pPr marL="0" lvl="0" indent="0" algn="l" rtl="0">
              <a:spcBef>
                <a:spcPts val="0"/>
              </a:spcBef>
              <a:spcAft>
                <a:spcPts val="0"/>
              </a:spcAft>
              <a:buNone/>
            </a:pPr>
            <a:r>
              <a:rPr lang="en" dirty="0"/>
              <a:t>* </a:t>
            </a:r>
            <a:br>
              <a:rPr lang="en" dirty="0"/>
            </a:br>
            <a:r>
              <a:rPr lang="en" dirty="0"/>
              <a:t>Then this little bit here that will scroll us down the page?</a:t>
            </a:r>
            <a:endParaRPr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r>
              <a:rPr lang="en" dirty="0"/>
              <a:t>That’s an anchor tag.</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If we write them up they’ll look like this</a:t>
            </a: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ec625026ec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ec625026ec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STARTING HERE copy a bit from each explanation and pasted into script.</a:t>
            </a:r>
          </a:p>
          <a:p>
            <a:pPr marL="0" lvl="0" indent="0" algn="l" rtl="0">
              <a:spcBef>
                <a:spcPts val="0"/>
              </a:spcBef>
              <a:spcAft>
                <a:spcPts val="0"/>
              </a:spcAft>
              <a:buNone/>
            </a:pPr>
            <a:r>
              <a:rPr lang="en-US" b="1" dirty="0"/>
              <a:t>So we have our header, eventually our footer and what goes in between for the dominant content of the page?</a:t>
            </a:r>
          </a:p>
          <a:p>
            <a:pPr marL="0" lvl="0" indent="0" algn="l" rtl="0">
              <a:spcBef>
                <a:spcPts val="0"/>
              </a:spcBef>
              <a:spcAft>
                <a:spcPts val="0"/>
              </a:spcAft>
              <a:buNone/>
            </a:pPr>
            <a:r>
              <a:rPr lang="en-US" b="1" dirty="0"/>
              <a:t>And inside of that we are going to start having content grouped together in a tag that will create __________s of content.</a:t>
            </a:r>
          </a:p>
          <a:p>
            <a:pPr marL="0" lvl="0" indent="0" algn="l" rtl="0">
              <a:spcBef>
                <a:spcPts val="0"/>
              </a:spcBef>
              <a:spcAft>
                <a:spcPts val="0"/>
              </a:spcAft>
              <a:buNone/>
            </a:pPr>
            <a:r>
              <a:rPr lang="en-US" b="1" dirty="0"/>
              <a:t>And next we used a HEADING H1 which best practice to only use once, what tag should be the first in a section and what should it be if not H1?. </a:t>
            </a:r>
            <a:endParaRPr b="1"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ec625026ec_0_22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ec625026ec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ec625026ec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ec625026ec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Did I cut content accidentally here? HINT we are grouping some things and need to use the Generic block element</a:t>
            </a:r>
          </a:p>
          <a:p>
            <a:pPr marL="0" lvl="0" indent="0" algn="l" rtl="0">
              <a:spcBef>
                <a:spcPts val="0"/>
              </a:spcBef>
              <a:spcAft>
                <a:spcPts val="0"/>
              </a:spcAft>
              <a:buNone/>
            </a:pPr>
            <a:r>
              <a:rPr lang="en" b="1" dirty="0"/>
              <a:t>There aren’t any other semantic elements I’d use here too much so what could this be?</a:t>
            </a:r>
          </a:p>
          <a:p>
            <a:pPr marL="0" lvl="0" indent="0" algn="l" rtl="0">
              <a:spcBef>
                <a:spcPts val="0"/>
              </a:spcBef>
              <a:spcAft>
                <a:spcPts val="0"/>
              </a:spcAft>
              <a:buNone/>
            </a:pPr>
            <a:endParaRPr lang="en" b="1" dirty="0"/>
          </a:p>
          <a:p>
            <a:pPr marL="0" lvl="0" indent="0" algn="l" rtl="0">
              <a:spcBef>
                <a:spcPts val="0"/>
              </a:spcBef>
              <a:spcAft>
                <a:spcPts val="0"/>
              </a:spcAft>
              <a:buNone/>
            </a:pPr>
            <a:r>
              <a:rPr lang="en" b="1" dirty="0"/>
              <a:t>Then there is a paragraph of text about the owner of the portfolio, what tag (or sematic HTML element) would we use to enclose that?</a:t>
            </a:r>
          </a:p>
          <a:p>
            <a:pPr marL="0" lvl="0" indent="0" algn="l" rtl="0">
              <a:spcBef>
                <a:spcPts val="0"/>
              </a:spcBef>
              <a:spcAft>
                <a:spcPts val="0"/>
              </a:spcAft>
              <a:buNone/>
            </a:pPr>
            <a:endParaRPr lang="en" b="1" dirty="0"/>
          </a:p>
          <a:p>
            <a:pPr marL="0" lvl="0" indent="0" algn="l" rtl="0">
              <a:spcBef>
                <a:spcPts val="0"/>
              </a:spcBef>
              <a:spcAft>
                <a:spcPts val="0"/>
              </a:spcAft>
              <a:buNone/>
            </a:pPr>
            <a:r>
              <a:rPr lang="en" b="1" dirty="0"/>
              <a:t>Finally there is a link to a resume which could be stored somewhere else like GitHub. It looks like a button but it’s actually a link styled to look like a button, </a:t>
            </a:r>
          </a:p>
          <a:p>
            <a:pPr marL="0" lvl="0" indent="0" algn="l" rtl="0">
              <a:spcBef>
                <a:spcPts val="0"/>
              </a:spcBef>
              <a:spcAft>
                <a:spcPts val="0"/>
              </a:spcAft>
              <a:buNone/>
            </a:pPr>
            <a:r>
              <a:rPr lang="en-US" b="1" dirty="0"/>
              <a:t>W</a:t>
            </a:r>
            <a:r>
              <a:rPr lang="en" b="1" dirty="0"/>
              <a:t>hat element do we use for links?</a:t>
            </a:r>
          </a:p>
          <a:p>
            <a:pPr marL="0" lvl="0" indent="0" algn="l" rtl="0">
              <a:spcBef>
                <a:spcPts val="0"/>
              </a:spcBef>
              <a:spcAft>
                <a:spcPts val="0"/>
              </a:spcAft>
              <a:buNone/>
            </a:pPr>
            <a:endParaRPr lang="en" b="1" dirty="0"/>
          </a:p>
          <a:p>
            <a:pPr marL="0" lvl="0" indent="0" algn="l" rtl="0">
              <a:spcBef>
                <a:spcPts val="0"/>
              </a:spcBef>
              <a:spcAft>
                <a:spcPts val="0"/>
              </a:spcAft>
              <a:buNone/>
            </a:pPr>
            <a:r>
              <a:rPr lang="en" b="1" dirty="0"/>
              <a:t>The image seems relevant so we have 2 frequently used image tags, img and background image (‘background’ + ‘background-size’)</a:t>
            </a:r>
          </a:p>
          <a:p>
            <a:pPr marL="0" lvl="0" indent="0" algn="l" rtl="0">
              <a:spcBef>
                <a:spcPts val="0"/>
              </a:spcBef>
              <a:spcAft>
                <a:spcPts val="0"/>
              </a:spcAft>
              <a:buNone/>
            </a:pPr>
            <a:endParaRPr lang="en" b="1" dirty="0"/>
          </a:p>
          <a:p>
            <a:pPr marL="0" lvl="0" indent="0" algn="l" rtl="0">
              <a:spcBef>
                <a:spcPts val="0"/>
              </a:spcBef>
              <a:spcAft>
                <a:spcPts val="0"/>
              </a:spcAft>
              <a:buNone/>
            </a:pPr>
            <a:r>
              <a:rPr lang="en-US" b="1" dirty="0"/>
              <a:t>A</a:t>
            </a:r>
            <a:r>
              <a:rPr lang="en" b="1" dirty="0"/>
              <a:t>nd another link so….</a:t>
            </a:r>
            <a:endParaRPr b="1"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ec625026ec_0_24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ec625026ec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ec625026ec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ec625026ec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What tag do we use when we want to quote someone and what is the companion tag to name the quoted person?</a:t>
            </a:r>
            <a:endParaRPr b="1"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dk1"/>
                </a:solidFill>
              </a:rPr>
              <a:t>Lookup how to pronounce WCAG</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solidFill>
                  <a:schemeClr val="dk1"/>
                </a:solidFill>
              </a:rPr>
              <a:t>The Web Content Accessibility Guidelines (WCAG) are part of a series of </a:t>
            </a:r>
            <a:r>
              <a:rPr lang="en" u="sng" dirty="0">
                <a:solidFill>
                  <a:srgbClr val="0097A7"/>
                </a:solidFill>
                <a:hlinkClick r:id="rId3">
                  <a:extLst>
                    <a:ext uri="{A12FA001-AC4F-418D-AE19-62706E023703}">
                      <ahyp:hlinkClr xmlns:ahyp="http://schemas.microsoft.com/office/drawing/2018/hyperlinkcolor" val="tx"/>
                    </a:ext>
                  </a:extLst>
                </a:hlinkClick>
              </a:rPr>
              <a:t>web accessibility</a:t>
            </a:r>
            <a:r>
              <a:rPr lang="en" dirty="0">
                <a:solidFill>
                  <a:schemeClr val="dk1"/>
                </a:solidFill>
              </a:rPr>
              <a:t> guidelines </a:t>
            </a:r>
            <a:endParaRPr dirty="0">
              <a:solidFill>
                <a:schemeClr val="dk1"/>
              </a:solidFill>
            </a:endParaRPr>
          </a:p>
          <a:p>
            <a:pPr marL="0" lvl="0" indent="0" algn="l" rtl="0">
              <a:spcBef>
                <a:spcPts val="0"/>
              </a:spcBef>
              <a:spcAft>
                <a:spcPts val="0"/>
              </a:spcAft>
              <a:buNone/>
            </a:pPr>
            <a:r>
              <a:rPr lang="en" dirty="0">
                <a:solidFill>
                  <a:schemeClr val="dk1"/>
                </a:solidFill>
              </a:rPr>
              <a:t>They are published by the </a:t>
            </a:r>
            <a:r>
              <a:rPr lang="en" u="sng" dirty="0">
                <a:solidFill>
                  <a:srgbClr val="0097A7"/>
                </a:solidFill>
                <a:hlinkClick r:id="rId4">
                  <a:extLst>
                    <a:ext uri="{A12FA001-AC4F-418D-AE19-62706E023703}">
                      <ahyp:hlinkClr xmlns:ahyp="http://schemas.microsoft.com/office/drawing/2018/hyperlinkcolor" val="tx"/>
                    </a:ext>
                  </a:extLst>
                </a:hlinkClick>
              </a:rPr>
              <a:t>Web Accessibility Initiative</a:t>
            </a:r>
            <a:r>
              <a:rPr lang="en" dirty="0">
                <a:solidFill>
                  <a:schemeClr val="dk1"/>
                </a:solidFill>
              </a:rPr>
              <a:t> (WAI) of the </a:t>
            </a:r>
            <a:r>
              <a:rPr lang="en" u="sng" dirty="0">
                <a:solidFill>
                  <a:srgbClr val="0097A7"/>
                </a:solidFill>
                <a:hlinkClick r:id="rId5">
                  <a:extLst>
                    <a:ext uri="{A12FA001-AC4F-418D-AE19-62706E023703}">
                      <ahyp:hlinkClr xmlns:ahyp="http://schemas.microsoft.com/office/drawing/2018/hyperlinkcolor" val="tx"/>
                    </a:ext>
                  </a:extLst>
                </a:hlinkClick>
              </a:rPr>
              <a:t>World Wide Web Consortium</a:t>
            </a:r>
            <a:r>
              <a:rPr lang="en" dirty="0">
                <a:solidFill>
                  <a:schemeClr val="dk1"/>
                </a:solidFill>
              </a:rPr>
              <a:t> (W3C), the main international standards organization for the Internet.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They are a set of recommendations for making Web content more accessible, primarily for people with </a:t>
            </a:r>
            <a:r>
              <a:rPr lang="en" u="sng" dirty="0">
                <a:solidFill>
                  <a:srgbClr val="0097A7"/>
                </a:solidFill>
                <a:hlinkClick r:id="rId6">
                  <a:extLst>
                    <a:ext uri="{A12FA001-AC4F-418D-AE19-62706E023703}">
                      <ahyp:hlinkClr xmlns:ahyp="http://schemas.microsoft.com/office/drawing/2018/hyperlinkcolor" val="tx"/>
                    </a:ext>
                  </a:extLst>
                </a:hlinkClick>
              </a:rPr>
              <a:t>disabilities</a:t>
            </a:r>
            <a:r>
              <a:rPr lang="en" dirty="0">
                <a:solidFill>
                  <a:schemeClr val="dk1"/>
                </a:solidFill>
              </a:rPr>
              <a:t>—but also for all </a:t>
            </a:r>
            <a:r>
              <a:rPr lang="en" u="sng" dirty="0">
                <a:solidFill>
                  <a:srgbClr val="0097A7"/>
                </a:solidFill>
                <a:hlinkClick r:id="rId7">
                  <a:extLst>
                    <a:ext uri="{A12FA001-AC4F-418D-AE19-62706E023703}">
                      <ahyp:hlinkClr xmlns:ahyp="http://schemas.microsoft.com/office/drawing/2018/hyperlinkcolor" val="tx"/>
                    </a:ext>
                  </a:extLst>
                </a:hlinkClick>
              </a:rPr>
              <a:t>user agents</a:t>
            </a:r>
            <a:r>
              <a:rPr lang="en" dirty="0">
                <a:solidFill>
                  <a:schemeClr val="dk1"/>
                </a:solidFill>
              </a:rPr>
              <a:t>, including highly limited devices, such as mobile phones.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These standards are evolving, like the web, and track changes in web technologies.</a:t>
            </a:r>
            <a:endParaRPr dirty="0">
              <a:solidFill>
                <a:schemeClr val="dk1"/>
              </a:solidFill>
            </a:endParaRPr>
          </a:p>
          <a:p>
            <a:pPr marL="0" lvl="0" indent="0" algn="l" rtl="0">
              <a:spcBef>
                <a:spcPts val="0"/>
              </a:spcBef>
              <a:spcAft>
                <a:spcPts val="0"/>
              </a:spcAft>
              <a:buClr>
                <a:schemeClr val="dk1"/>
              </a:buClr>
              <a:buSzPts val="1100"/>
              <a:buFont typeface="Arial"/>
              <a:buNone/>
            </a:pPr>
            <a:endParaRPr sz="1050" dirty="0">
              <a:solidFill>
                <a:srgbClr val="202122"/>
              </a:solidFill>
              <a:highlight>
                <a:schemeClr val="lt1"/>
              </a:highlight>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ec625026ec_0_27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ec625026ec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ec625026ec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ec625026ec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So now we are inside main and we want to have </a:t>
            </a:r>
            <a:endParaRPr b="1"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ec625026ec_0_30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ec625026ec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ec625026ec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ec625026ec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We have more repeating descriptions but the font is a bit smaller than Projects. HEAD? HEADER? HEADING? </a:t>
            </a:r>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And we have content separated by a line to adjacent content. Which is…</a:t>
            </a:r>
            <a:endParaRPr b="1"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ec625026ec_0_31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ec625026ec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then we can copy and paste that article twice more to create three articles</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ec625026ec_0_32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ec625026ec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ec625026ec_0_36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ec625026ec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then we can copy and paste that article twice more to create three articles</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ec625026ec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ec625026ec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Finally we are at the end past the main content. What tag closes out the page?</a:t>
            </a:r>
          </a:p>
          <a:p>
            <a:pPr marL="0" lvl="0" indent="0" algn="l" rtl="0">
              <a:spcBef>
                <a:spcPts val="0"/>
              </a:spcBef>
              <a:spcAft>
                <a:spcPts val="0"/>
              </a:spcAft>
              <a:buNone/>
            </a:pPr>
            <a:r>
              <a:rPr lang="en-US" dirty="0"/>
              <a:t>UL b/c not numbered.</a:t>
            </a:r>
          </a:p>
          <a:p>
            <a:pPr marL="0" lvl="0" indent="0" algn="l" rtl="0">
              <a:spcBef>
                <a:spcPts val="0"/>
              </a:spcBef>
              <a:spcAft>
                <a:spcPts val="0"/>
              </a:spcAft>
              <a:buNone/>
            </a:pPr>
            <a:r>
              <a:rPr lang="en-US" dirty="0"/>
              <a:t>And paragraph again.</a:t>
            </a:r>
            <a:endParaRPr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ec625026ec_0_40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ec625026ec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You’ll see that we’ve got some weird text there, that is called an html entity. It is a way of writing special characters in html, they start with an ampersand and end with a semicolon. With the entity name inbetween.</a:t>
            </a:r>
            <a:endParaRPr/>
          </a:p>
          <a:p>
            <a:pPr marL="0" lvl="0" indent="0" algn="l" rtl="0">
              <a:spcBef>
                <a:spcPts val="0"/>
              </a:spcBef>
              <a:spcAft>
                <a:spcPts val="0"/>
              </a:spcAft>
              <a:buNone/>
            </a:pPr>
            <a:r>
              <a:rPr lang="en"/>
              <a:t>This one is the copyright symbol</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ec625026ec_0_40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ec625026ec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cf7fc71df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cf7fc71df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It is based on four core principles</a:t>
            </a:r>
            <a:endParaRPr sz="1200" dirty="0"/>
          </a:p>
          <a:p>
            <a:pPr marL="0" lvl="0" indent="0" algn="l" rtl="0">
              <a:spcBef>
                <a:spcPts val="0"/>
              </a:spcBef>
              <a:spcAft>
                <a:spcPts val="0"/>
              </a:spcAft>
              <a:buNone/>
            </a:pPr>
            <a:r>
              <a:rPr lang="en" sz="1200" dirty="0"/>
              <a:t>Perceivability</a:t>
            </a:r>
            <a:endParaRPr sz="1200" dirty="0"/>
          </a:p>
          <a:p>
            <a:pPr marL="0" lvl="0" indent="0" algn="l" rtl="0">
              <a:spcBef>
                <a:spcPts val="0"/>
              </a:spcBef>
              <a:spcAft>
                <a:spcPts val="0"/>
              </a:spcAft>
              <a:buNone/>
            </a:pPr>
            <a:r>
              <a:rPr lang="en" sz="1200" dirty="0"/>
              <a:t>Operability</a:t>
            </a:r>
            <a:endParaRPr sz="1200" dirty="0"/>
          </a:p>
          <a:p>
            <a:pPr marL="0" lvl="0" indent="0" algn="l" rtl="0">
              <a:spcBef>
                <a:spcPts val="0"/>
              </a:spcBef>
              <a:spcAft>
                <a:spcPts val="0"/>
              </a:spcAft>
              <a:buNone/>
            </a:pPr>
            <a:r>
              <a:rPr lang="en" sz="1200" dirty="0"/>
              <a:t>Understandability and</a:t>
            </a:r>
            <a:endParaRPr sz="1200" dirty="0"/>
          </a:p>
          <a:p>
            <a:pPr marL="0" lvl="0" indent="0" algn="l" rtl="0">
              <a:spcBef>
                <a:spcPts val="0"/>
              </a:spcBef>
              <a:spcAft>
                <a:spcPts val="0"/>
              </a:spcAft>
              <a:buNone/>
            </a:pPr>
            <a:r>
              <a:rPr lang="en" sz="1200" dirty="0"/>
              <a:t>Robustness</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 sz="1200" i="1" dirty="0">
                <a:highlight>
                  <a:srgbClr val="FFFF00"/>
                </a:highlight>
              </a:rPr>
              <a:t>You can read </a:t>
            </a:r>
            <a:r>
              <a:rPr lang="en" sz="1200" i="1" dirty="0"/>
              <a:t>more about them </a:t>
            </a:r>
            <a:r>
              <a:rPr lang="en" sz="1200" i="1" dirty="0">
                <a:highlight>
                  <a:srgbClr val="FFFF00"/>
                </a:highlight>
              </a:rPr>
              <a:t>here: </a:t>
            </a:r>
            <a:r>
              <a:rPr lang="en" sz="1200" b="0" i="1" dirty="0">
                <a:highlight>
                  <a:srgbClr val="FFFF00"/>
                </a:highlight>
              </a:rPr>
              <a:t>https://developer.mozilla.org/en-US/docs/Web/Accessibility/Understanding_WCAG</a:t>
            </a:r>
            <a:endParaRPr sz="1200" b="0" i="1" dirty="0">
              <a:highlight>
                <a:srgbClr val="FFFF00"/>
              </a:highlight>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ec625026ec_0_42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ec625026ec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don’t have to use these urls, you can link to any social media you’d like</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ec625026ec_0_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ec625026e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Check it out in the browser!</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Next we’ll look at styling it up with CSS!</a:t>
            </a:r>
            <a:endParaRPr dirty="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cf7fc71dfd_0_3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cf7fc71dfd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Provide text alternatives for any non-text content so that it can be changed into other forms people need, such as large print, braille, speech, symbols or simpler language.</a:t>
            </a:r>
            <a:endParaRPr/>
          </a:p>
          <a:p>
            <a:pPr marL="0" lvl="0" indent="0" algn="l" rtl="0">
              <a:spcBef>
                <a:spcPts val="0"/>
              </a:spcBef>
              <a:spcAft>
                <a:spcPts val="0"/>
              </a:spcAft>
              <a:buNone/>
            </a:pPr>
            <a:r>
              <a:rPr lang="en"/>
              <a:t>Guideline 1.2: Time-based media: Provide alternatives for time-based media - if you have a video that plays also present a textual ‘screenplay’ of that video.</a:t>
            </a:r>
            <a:endParaRPr/>
          </a:p>
          <a:p>
            <a:pPr marL="0" lvl="0" indent="0" algn="l" rtl="0">
              <a:spcBef>
                <a:spcPts val="0"/>
              </a:spcBef>
              <a:spcAft>
                <a:spcPts val="0"/>
              </a:spcAft>
              <a:buNone/>
            </a:pPr>
            <a:r>
              <a:rPr lang="en"/>
              <a:t>If you need to trigger an event on the end of a video playing, make sure there is alternative ways to trigger that event.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
              <a:t>Guideline 1.3: Create content that can be presented in different ways (for example simpler layout) without losing information or structure.</a:t>
            </a:r>
            <a:endParaRPr/>
          </a:p>
          <a:p>
            <a:pPr marL="0" lvl="0" indent="0" algn="l" rtl="0">
              <a:spcBef>
                <a:spcPts val="0"/>
              </a:spcBef>
              <a:spcAft>
                <a:spcPts val="0"/>
              </a:spcAft>
              <a:buNone/>
            </a:pPr>
            <a:r>
              <a:rPr lang="en"/>
              <a:t>Sometimes this can be as simple as offering a high contrast version of your website, or a printable version, sometimes it is the ability to turn off animations or to use a light or dark mode.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Guideline 1.4: Make it easier for users to see and hear content including separating foreground from background.</a:t>
            </a:r>
            <a:endParaRPr/>
          </a:p>
          <a:p>
            <a:pPr marL="0" lvl="0" indent="0" algn="l" rtl="0">
              <a:spcBef>
                <a:spcPts val="0"/>
              </a:spcBef>
              <a:spcAft>
                <a:spcPts val="0"/>
              </a:spcAft>
              <a:buNone/>
            </a:pPr>
            <a:r>
              <a:rPr lang="en"/>
              <a:t>If you must show text on an image, make sure it is possible to read and separate from the image element.</a:t>
            </a:r>
            <a:endParaRPr/>
          </a:p>
          <a:p>
            <a:pPr marL="0" lvl="0" indent="0" algn="l" rtl="0">
              <a:spcBef>
                <a:spcPts val="0"/>
              </a:spcBef>
              <a:spcAft>
                <a:spcPts val="0"/>
              </a:spcAft>
              <a:buClr>
                <a:schemeClr val="dk1"/>
              </a:buClr>
              <a:buSzPts val="1100"/>
              <a:buFont typeface="Arial"/>
              <a:buNone/>
            </a:pPr>
            <a:r>
              <a:rPr lang="en"/>
              <a:t>If there is music playing, make it possible to turn off.</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cf7fc71dfd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cf7fc71df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Guideline 2.1: Make all functionality available from a keyboard. - </a:t>
            </a:r>
            <a:r>
              <a:rPr lang="en" sz="1300" b="1" i="1" dirty="0"/>
              <a:t>Do not require mouse clicks, if you have bound functionality to a click event also make sure it can be triggered by pressing enter or another key when the element is selected</a:t>
            </a:r>
            <a:endParaRPr sz="1300" b="1" i="1" dirty="0"/>
          </a:p>
          <a:p>
            <a:pPr marL="0" lvl="0" indent="0" algn="l" rtl="0">
              <a:spcBef>
                <a:spcPts val="0"/>
              </a:spcBef>
              <a:spcAft>
                <a:spcPts val="0"/>
              </a:spcAft>
              <a:buClr>
                <a:schemeClr val="dk1"/>
              </a:buClr>
              <a:buSzPts val="1100"/>
              <a:buFont typeface="Arial"/>
              <a:buNone/>
            </a:pPr>
            <a:endParaRPr sz="1300" dirty="0"/>
          </a:p>
          <a:p>
            <a:pPr marL="0" lvl="0" indent="0" algn="l" rtl="0">
              <a:spcBef>
                <a:spcPts val="0"/>
              </a:spcBef>
              <a:spcAft>
                <a:spcPts val="0"/>
              </a:spcAft>
              <a:buNone/>
            </a:pPr>
            <a:r>
              <a:rPr lang="en" sz="1300" dirty="0"/>
              <a:t>Guideline 2.2: Provide users enough time to read and use content. </a:t>
            </a:r>
            <a:endParaRPr sz="1300" dirty="0"/>
          </a:p>
          <a:p>
            <a:pPr marL="0" lvl="0" indent="0" algn="l" rtl="0">
              <a:spcBef>
                <a:spcPts val="0"/>
              </a:spcBef>
              <a:spcAft>
                <a:spcPts val="0"/>
              </a:spcAft>
              <a:buNone/>
            </a:pPr>
            <a:r>
              <a:rPr lang="en" sz="1300" dirty="0"/>
              <a:t>- If you are auto scrolling content or using a carousel, allow users to override it or stop it</a:t>
            </a:r>
            <a:endParaRPr sz="1300" dirty="0"/>
          </a:p>
          <a:p>
            <a:pPr marL="0" lvl="0" indent="0" algn="l" rtl="0">
              <a:spcBef>
                <a:spcPts val="0"/>
              </a:spcBef>
              <a:spcAft>
                <a:spcPts val="0"/>
              </a:spcAft>
              <a:buClr>
                <a:schemeClr val="dk1"/>
              </a:buClr>
              <a:buSzPts val="1100"/>
              <a:buFont typeface="Arial"/>
              <a:buNone/>
            </a:pPr>
            <a:endParaRPr sz="1300" dirty="0"/>
          </a:p>
          <a:p>
            <a:pPr marL="0" lvl="0" indent="0" algn="l" rtl="0">
              <a:spcBef>
                <a:spcPts val="0"/>
              </a:spcBef>
              <a:spcAft>
                <a:spcPts val="0"/>
              </a:spcAft>
              <a:buNone/>
            </a:pPr>
            <a:r>
              <a:rPr lang="en" sz="1300" dirty="0"/>
              <a:t>Guideline 2.3: Do not design content in a way that is known to cause seizures.</a:t>
            </a:r>
            <a:br>
              <a:rPr lang="en" sz="1300" dirty="0"/>
            </a:br>
            <a:r>
              <a:rPr lang="en" sz="1300" dirty="0"/>
              <a:t>There is a lot of different guidance here, but generally avoid flashing bright lights and too many moving animations. </a:t>
            </a:r>
            <a:endParaRPr sz="1300" dirty="0"/>
          </a:p>
          <a:p>
            <a:pPr marL="0" lvl="0" indent="0" algn="l" rtl="0">
              <a:spcBef>
                <a:spcPts val="0"/>
              </a:spcBef>
              <a:spcAft>
                <a:spcPts val="0"/>
              </a:spcAft>
              <a:buNone/>
            </a:pPr>
            <a:r>
              <a:rPr lang="en" sz="1300" dirty="0"/>
              <a:t>If they are required then be sure that you give a content warning before you show them.</a:t>
            </a:r>
            <a:endParaRPr sz="1300" dirty="0"/>
          </a:p>
          <a:p>
            <a:pPr marL="0" lvl="0" indent="0" algn="l" rtl="0">
              <a:spcBef>
                <a:spcPts val="0"/>
              </a:spcBef>
              <a:spcAft>
                <a:spcPts val="0"/>
              </a:spcAft>
              <a:buClr>
                <a:schemeClr val="dk1"/>
              </a:buClr>
              <a:buSzPts val="1100"/>
              <a:buFont typeface="Arial"/>
              <a:buNone/>
            </a:pPr>
            <a:endParaRPr sz="1300" dirty="0"/>
          </a:p>
          <a:p>
            <a:pPr marL="0" lvl="0" indent="0" algn="l" rtl="0">
              <a:spcBef>
                <a:spcPts val="0"/>
              </a:spcBef>
              <a:spcAft>
                <a:spcPts val="0"/>
              </a:spcAft>
              <a:buNone/>
            </a:pPr>
            <a:r>
              <a:rPr lang="en" sz="1300" dirty="0"/>
              <a:t>Guideline 2.4: Provide ways to help users navigate, find content, and determine where they are.</a:t>
            </a:r>
            <a:endParaRPr sz="1300" dirty="0"/>
          </a:p>
          <a:p>
            <a:pPr marL="0" lvl="0" indent="0" algn="l" rtl="0">
              <a:spcBef>
                <a:spcPts val="0"/>
              </a:spcBef>
              <a:spcAft>
                <a:spcPts val="0"/>
              </a:spcAft>
              <a:buNone/>
            </a:pPr>
            <a:r>
              <a:rPr lang="en" sz="1300" dirty="0"/>
              <a:t>This is where our semantic markup can really help, along with using headings correctly, without skipping heading levels.</a:t>
            </a:r>
            <a:endParaRPr sz="1300" dirty="0"/>
          </a:p>
          <a:p>
            <a:pPr marL="0" lvl="0" indent="0" algn="l" rtl="0">
              <a:spcBef>
                <a:spcPts val="0"/>
              </a:spcBef>
              <a:spcAft>
                <a:spcPts val="0"/>
              </a:spcAft>
              <a:buNone/>
            </a:pPr>
            <a:endParaRPr sz="1300" dirty="0"/>
          </a:p>
          <a:p>
            <a:pPr marL="0" lvl="0" indent="0" algn="l" rtl="0">
              <a:spcBef>
                <a:spcPts val="0"/>
              </a:spcBef>
              <a:spcAft>
                <a:spcPts val="0"/>
              </a:spcAft>
              <a:buClr>
                <a:schemeClr val="dk1"/>
              </a:buClr>
              <a:buSzPts val="1100"/>
              <a:buFont typeface="Arial"/>
              <a:buNone/>
            </a:pPr>
            <a:endParaRPr sz="1300" dirty="0"/>
          </a:p>
          <a:p>
            <a:pPr marL="0" lvl="0" indent="0" algn="l" rtl="0">
              <a:spcBef>
                <a:spcPts val="0"/>
              </a:spcBef>
              <a:spcAft>
                <a:spcPts val="0"/>
              </a:spcAft>
              <a:buNone/>
            </a:pPr>
            <a:endParaRPr sz="13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cf7fc71dfd_0_6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cf7fc71dfd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Guideline 3.1: Make text content readable and understandable.</a:t>
            </a:r>
            <a:endParaRPr sz="1300"/>
          </a:p>
          <a:p>
            <a:pPr marL="0" lvl="0" indent="0" algn="l" rtl="0">
              <a:spcBef>
                <a:spcPts val="0"/>
              </a:spcBef>
              <a:spcAft>
                <a:spcPts val="0"/>
              </a:spcAft>
              <a:buNone/>
            </a:pPr>
            <a:r>
              <a:rPr lang="en" sz="1300"/>
              <a:t>Use the clearest and simplest language appropriate for the content.</a:t>
            </a:r>
            <a:endParaRPr sz="1300"/>
          </a:p>
          <a:p>
            <a:pPr marL="0" lvl="0" indent="0" algn="l" rtl="0">
              <a:spcBef>
                <a:spcPts val="0"/>
              </a:spcBef>
              <a:spcAft>
                <a:spcPts val="0"/>
              </a:spcAft>
              <a:buNone/>
            </a:pPr>
            <a:r>
              <a:rPr lang="en" sz="1300"/>
              <a:t>Use images, illustrations, video, audio, or symbols to clarify meaning.</a:t>
            </a:r>
            <a:endParaRPr sz="1300"/>
          </a:p>
          <a:p>
            <a:pPr marL="0" lvl="0" indent="0" algn="l" rtl="0">
              <a:spcBef>
                <a:spcPts val="0"/>
              </a:spcBef>
              <a:spcAft>
                <a:spcPts val="0"/>
              </a:spcAft>
              <a:buNone/>
            </a:pPr>
            <a:r>
              <a:rPr lang="en" sz="1300"/>
              <a:t>Provide practical examples to clarify content.</a:t>
            </a:r>
            <a:endParaRPr sz="1300"/>
          </a:p>
          <a:p>
            <a:pPr marL="0" lvl="0" indent="0" algn="l" rtl="0">
              <a:spcBef>
                <a:spcPts val="0"/>
              </a:spcBef>
              <a:spcAft>
                <a:spcPts val="0"/>
              </a:spcAft>
              <a:buNone/>
            </a:pPr>
            <a:r>
              <a:rPr lang="en" sz="1300"/>
              <a:t>Avoid unusual foreign words.</a:t>
            </a:r>
            <a:endParaRPr sz="1300"/>
          </a:p>
          <a:p>
            <a:pPr marL="0" lvl="0" indent="0" algn="l" rtl="0">
              <a:spcBef>
                <a:spcPts val="0"/>
              </a:spcBef>
              <a:spcAft>
                <a:spcPts val="0"/>
              </a:spcAft>
              <a:buNone/>
            </a:pPr>
            <a:r>
              <a:rPr lang="en" sz="1300"/>
              <a:t>References to a heading or a title include the full text of the heading or the title.</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 sz="1300"/>
              <a:t>Guideline 3.2: Make web pages appear and operate in predictable ways.</a:t>
            </a:r>
            <a:br>
              <a:rPr lang="en" sz="1300"/>
            </a:br>
            <a:r>
              <a:rPr lang="en" sz="1300"/>
              <a:t>This is a matter of sensible design — people don't want interfaces to surprise them; they want things to be intuitive and behave as expected. </a:t>
            </a:r>
            <a:endParaRPr sz="1300"/>
          </a:p>
          <a:p>
            <a:pPr marL="0" lvl="0" indent="0" algn="l" rtl="0">
              <a:spcBef>
                <a:spcPts val="0"/>
              </a:spcBef>
              <a:spcAft>
                <a:spcPts val="0"/>
              </a:spcAft>
              <a:buNone/>
            </a:pPr>
            <a:r>
              <a:rPr lang="en" sz="1300"/>
              <a:t>For example, focusing a navigation menu option should not change the displayed page — it should be activated in some way before the display changes.</a:t>
            </a:r>
            <a:endParaRPr sz="1300"/>
          </a:p>
          <a:p>
            <a:pPr marL="0" lvl="0" indent="0" algn="l" rtl="0">
              <a:spcBef>
                <a:spcPts val="0"/>
              </a:spcBef>
              <a:spcAft>
                <a:spcPts val="0"/>
              </a:spcAft>
              <a:buNone/>
            </a:pPr>
            <a:r>
              <a:rPr lang="en" sz="1300"/>
              <a:t>When data is inputted into a control, or a setting is changed, context should not be changed unexpectedly. </a:t>
            </a:r>
            <a:endParaRPr sz="1300"/>
          </a:p>
          <a:p>
            <a:pPr marL="0" lvl="0" indent="0" algn="l" rtl="0">
              <a:spcBef>
                <a:spcPts val="0"/>
              </a:spcBef>
              <a:spcAft>
                <a:spcPts val="0"/>
              </a:spcAft>
              <a:buNone/>
            </a:pPr>
            <a:r>
              <a:rPr lang="en" sz="1300"/>
              <a:t>The user should be warned/advised of the impending change before it occurs.</a:t>
            </a:r>
            <a:endParaRPr sz="1300"/>
          </a:p>
          <a:p>
            <a:pPr marL="0" lvl="0" indent="0" algn="l" rtl="0">
              <a:spcBef>
                <a:spcPts val="0"/>
              </a:spcBef>
              <a:spcAft>
                <a:spcPts val="0"/>
              </a:spcAft>
              <a:buClr>
                <a:schemeClr val="dk1"/>
              </a:buClr>
              <a:buSzPts val="1100"/>
              <a:buFont typeface="Arial"/>
              <a:buNone/>
            </a:pPr>
            <a:endParaRPr sz="1300"/>
          </a:p>
          <a:p>
            <a:pPr marL="0" lvl="0" indent="0" algn="l" rtl="0">
              <a:spcBef>
                <a:spcPts val="0"/>
              </a:spcBef>
              <a:spcAft>
                <a:spcPts val="0"/>
              </a:spcAft>
              <a:buNone/>
            </a:pPr>
            <a:r>
              <a:rPr lang="en" sz="1300"/>
              <a:t>Guideline 3.3: Help users avoid and correct mistakes.</a:t>
            </a:r>
            <a:endParaRPr sz="1300"/>
          </a:p>
          <a:p>
            <a:pPr marL="0" lvl="0" indent="0" algn="l" rtl="0">
              <a:spcBef>
                <a:spcPts val="0"/>
              </a:spcBef>
              <a:spcAft>
                <a:spcPts val="0"/>
              </a:spcAft>
              <a:buClr>
                <a:schemeClr val="dk1"/>
              </a:buClr>
              <a:buSzPts val="1100"/>
              <a:buFont typeface="Arial"/>
              <a:buNone/>
            </a:pPr>
            <a:r>
              <a:rPr lang="en" sz="1300"/>
              <a:t>Report errors clearly to the user along with indications of what must be changed by them</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122525" y="1991825"/>
            <a:ext cx="4899000" cy="1159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4600"/>
              <a:buNone/>
              <a:defRPr sz="4600">
                <a:solidFill>
                  <a:schemeClr val="dk1"/>
                </a:solidFill>
              </a:defRPr>
            </a:lvl1pPr>
            <a:lvl2pPr lvl="1" algn="ctr">
              <a:spcBef>
                <a:spcPts val="0"/>
              </a:spcBef>
              <a:spcAft>
                <a:spcPts val="0"/>
              </a:spcAft>
              <a:buClr>
                <a:schemeClr val="dk1"/>
              </a:buClr>
              <a:buSzPts val="4600"/>
              <a:buNone/>
              <a:defRPr sz="4600">
                <a:solidFill>
                  <a:schemeClr val="dk1"/>
                </a:solidFill>
              </a:defRPr>
            </a:lvl2pPr>
            <a:lvl3pPr lvl="2" algn="ctr">
              <a:spcBef>
                <a:spcPts val="0"/>
              </a:spcBef>
              <a:spcAft>
                <a:spcPts val="0"/>
              </a:spcAft>
              <a:buClr>
                <a:schemeClr val="dk1"/>
              </a:buClr>
              <a:buSzPts val="4600"/>
              <a:buNone/>
              <a:defRPr sz="4600">
                <a:solidFill>
                  <a:schemeClr val="dk1"/>
                </a:solidFill>
              </a:defRPr>
            </a:lvl3pPr>
            <a:lvl4pPr lvl="3" algn="ctr">
              <a:spcBef>
                <a:spcPts val="0"/>
              </a:spcBef>
              <a:spcAft>
                <a:spcPts val="0"/>
              </a:spcAft>
              <a:buClr>
                <a:schemeClr val="dk1"/>
              </a:buClr>
              <a:buSzPts val="4600"/>
              <a:buNone/>
              <a:defRPr sz="4600">
                <a:solidFill>
                  <a:schemeClr val="dk1"/>
                </a:solidFill>
              </a:defRPr>
            </a:lvl4pPr>
            <a:lvl5pPr lvl="4" algn="ctr">
              <a:spcBef>
                <a:spcPts val="0"/>
              </a:spcBef>
              <a:spcAft>
                <a:spcPts val="0"/>
              </a:spcAft>
              <a:buClr>
                <a:schemeClr val="dk1"/>
              </a:buClr>
              <a:buSzPts val="4600"/>
              <a:buNone/>
              <a:defRPr sz="4600">
                <a:solidFill>
                  <a:schemeClr val="dk1"/>
                </a:solidFill>
              </a:defRPr>
            </a:lvl5pPr>
            <a:lvl6pPr lvl="5" algn="ctr">
              <a:spcBef>
                <a:spcPts val="0"/>
              </a:spcBef>
              <a:spcAft>
                <a:spcPts val="0"/>
              </a:spcAft>
              <a:buClr>
                <a:schemeClr val="dk1"/>
              </a:buClr>
              <a:buSzPts val="4600"/>
              <a:buNone/>
              <a:defRPr sz="4600">
                <a:solidFill>
                  <a:schemeClr val="dk1"/>
                </a:solidFill>
              </a:defRPr>
            </a:lvl6pPr>
            <a:lvl7pPr lvl="6" algn="ctr">
              <a:spcBef>
                <a:spcPts val="0"/>
              </a:spcBef>
              <a:spcAft>
                <a:spcPts val="0"/>
              </a:spcAft>
              <a:buClr>
                <a:schemeClr val="dk1"/>
              </a:buClr>
              <a:buSzPts val="4600"/>
              <a:buNone/>
              <a:defRPr sz="4600">
                <a:solidFill>
                  <a:schemeClr val="dk1"/>
                </a:solidFill>
              </a:defRPr>
            </a:lvl7pPr>
            <a:lvl8pPr lvl="7" algn="ctr">
              <a:spcBef>
                <a:spcPts val="0"/>
              </a:spcBef>
              <a:spcAft>
                <a:spcPts val="0"/>
              </a:spcAft>
              <a:buClr>
                <a:schemeClr val="dk1"/>
              </a:buClr>
              <a:buSzPts val="4600"/>
              <a:buNone/>
              <a:defRPr sz="4600">
                <a:solidFill>
                  <a:schemeClr val="dk1"/>
                </a:solidFill>
              </a:defRPr>
            </a:lvl8pPr>
            <a:lvl9pPr lvl="8" algn="ctr">
              <a:spcBef>
                <a:spcPts val="0"/>
              </a:spcBef>
              <a:spcAft>
                <a:spcPts val="0"/>
              </a:spcAft>
              <a:buClr>
                <a:schemeClr val="dk1"/>
              </a:buClr>
              <a:buSzPts val="4600"/>
              <a:buNone/>
              <a:defRPr sz="4600">
                <a:solidFill>
                  <a:schemeClr val="dk1"/>
                </a:solidFill>
              </a:defRPr>
            </a:lvl9pPr>
          </a:lstStyle>
          <a:p>
            <a:endParaRPr/>
          </a:p>
        </p:txBody>
      </p:sp>
      <p:sp>
        <p:nvSpPr>
          <p:cNvPr id="11" name="Google Shape;11;p2"/>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557947" y="-9"/>
            <a:ext cx="1564584" cy="2825099"/>
            <a:chOff x="0" y="855663"/>
            <a:chExt cx="1257300" cy="2270250"/>
          </a:xfrm>
        </p:grpSpPr>
        <p:sp>
          <p:nvSpPr>
            <p:cNvPr id="13" name="Google Shape;13;p2"/>
            <p:cNvSpPr/>
            <p:nvPr/>
          </p:nvSpPr>
          <p:spPr>
            <a:xfrm>
              <a:off x="277813" y="2616200"/>
              <a:ext cx="230100" cy="20700"/>
            </a:xfrm>
            <a:custGeom>
              <a:avLst/>
              <a:gdLst/>
              <a:ahLst/>
              <a:cxnLst/>
              <a:rect l="l" t="t" r="r" b="b"/>
              <a:pathLst>
                <a:path w="120000" h="120000" extrusionOk="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0" y="2208213"/>
              <a:ext cx="1257300" cy="917700"/>
            </a:xfrm>
            <a:custGeom>
              <a:avLst/>
              <a:gdLst/>
              <a:ahLst/>
              <a:cxnLst/>
              <a:rect l="l" t="t" r="r" b="b"/>
              <a:pathLst>
                <a:path w="120000" h="120000" extrusionOk="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133350" y="2701925"/>
              <a:ext cx="374700" cy="22200"/>
            </a:xfrm>
            <a:custGeom>
              <a:avLst/>
              <a:gdLst/>
              <a:ahLst/>
              <a:cxnLst/>
              <a:rect l="l" t="t" r="r" b="b"/>
              <a:pathLst>
                <a:path w="120000" h="120000" extrusionOk="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133350" y="295910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133350" y="278765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133350" y="2873375"/>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598488" y="2616200"/>
              <a:ext cx="444600" cy="376200"/>
            </a:xfrm>
            <a:custGeom>
              <a:avLst/>
              <a:gdLst/>
              <a:ahLst/>
              <a:cxnLst/>
              <a:rect l="l" t="t" r="r" b="b"/>
              <a:pathLst>
                <a:path w="120000" h="120000" extrusionOk="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207963" y="855663"/>
              <a:ext cx="711300" cy="1701900"/>
            </a:xfrm>
            <a:custGeom>
              <a:avLst/>
              <a:gdLst/>
              <a:ahLst/>
              <a:cxnLst/>
              <a:rect l="l" t="t" r="r" b="b"/>
              <a:pathLst>
                <a:path w="120000" h="120000" extrusionOk="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 name="Google Shape;21;p2"/>
          <p:cNvGrpSpPr/>
          <p:nvPr/>
        </p:nvGrpSpPr>
        <p:grpSpPr>
          <a:xfrm rot="-5400000">
            <a:off x="7256368" y="-405553"/>
            <a:ext cx="1043197" cy="2732065"/>
            <a:chOff x="7556500" y="3806825"/>
            <a:chExt cx="838313" cy="2195488"/>
          </a:xfrm>
        </p:grpSpPr>
        <p:sp>
          <p:nvSpPr>
            <p:cNvPr id="22" name="Google Shape;22;p2"/>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 name="Google Shape;33;p2"/>
          <p:cNvGrpSpPr/>
          <p:nvPr/>
        </p:nvGrpSpPr>
        <p:grpSpPr>
          <a:xfrm rot="5400000">
            <a:off x="527351" y="2768116"/>
            <a:ext cx="1389642" cy="2444192"/>
            <a:chOff x="4395788" y="4144963"/>
            <a:chExt cx="1058775" cy="1862100"/>
          </a:xfrm>
        </p:grpSpPr>
        <p:sp>
          <p:nvSpPr>
            <p:cNvPr id="34" name="Google Shape;34;p2"/>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 name="Google Shape;37;p2"/>
          <p:cNvGrpSpPr/>
          <p:nvPr/>
        </p:nvGrpSpPr>
        <p:grpSpPr>
          <a:xfrm rot="10800000">
            <a:off x="6869501" y="2412068"/>
            <a:ext cx="1768658" cy="2731445"/>
            <a:chOff x="6545263" y="855663"/>
            <a:chExt cx="1469962" cy="2270150"/>
          </a:xfrm>
        </p:grpSpPr>
        <p:sp>
          <p:nvSpPr>
            <p:cNvPr id="38" name="Google Shape;38;p2"/>
            <p:cNvSpPr/>
            <p:nvPr/>
          </p:nvSpPr>
          <p:spPr>
            <a:xfrm>
              <a:off x="6913563" y="25352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2"/>
            <p:cNvSpPr/>
            <p:nvPr/>
          </p:nvSpPr>
          <p:spPr>
            <a:xfrm>
              <a:off x="6913563" y="26368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2"/>
            <p:cNvSpPr/>
            <p:nvPr/>
          </p:nvSpPr>
          <p:spPr>
            <a:xfrm>
              <a:off x="6721475" y="2084388"/>
              <a:ext cx="1112700" cy="960300"/>
            </a:xfrm>
            <a:custGeom>
              <a:avLst/>
              <a:gdLst/>
              <a:ahLst/>
              <a:cxnLst/>
              <a:rect l="l" t="t" r="r" b="b"/>
              <a:pathLst>
                <a:path w="120000" h="120000" extrusionOk="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2"/>
            <p:cNvSpPr/>
            <p:nvPr/>
          </p:nvSpPr>
          <p:spPr>
            <a:xfrm>
              <a:off x="6913563" y="2740025"/>
              <a:ext cx="176100" cy="27000"/>
            </a:xfrm>
            <a:custGeom>
              <a:avLst/>
              <a:gdLst/>
              <a:ahLst/>
              <a:cxnLst/>
              <a:rect l="l" t="t" r="r" b="b"/>
              <a:pathLst>
                <a:path w="120000" h="120000" extrusionOk="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2"/>
            <p:cNvSpPr/>
            <p:nvPr/>
          </p:nvSpPr>
          <p:spPr>
            <a:xfrm>
              <a:off x="7854950" y="2519363"/>
              <a:ext cx="96900" cy="96900"/>
            </a:xfrm>
            <a:custGeom>
              <a:avLst/>
              <a:gdLst/>
              <a:ahLst/>
              <a:cxnLst/>
              <a:rect l="l" t="t" r="r" b="b"/>
              <a:pathLst>
                <a:path w="120000" h="120000" extrusionOk="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2"/>
            <p:cNvSpPr/>
            <p:nvPr/>
          </p:nvSpPr>
          <p:spPr>
            <a:xfrm>
              <a:off x="6635750" y="2417763"/>
              <a:ext cx="27000" cy="300000"/>
            </a:xfrm>
            <a:custGeom>
              <a:avLst/>
              <a:gdLst/>
              <a:ahLst/>
              <a:cxnLst/>
              <a:rect l="l" t="t" r="r" b="b"/>
              <a:pathLst>
                <a:path w="120000" h="120000" extrusionOk="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2"/>
            <p:cNvSpPr/>
            <p:nvPr/>
          </p:nvSpPr>
          <p:spPr>
            <a:xfrm>
              <a:off x="7218363" y="2325688"/>
              <a:ext cx="444600" cy="441300"/>
            </a:xfrm>
            <a:custGeom>
              <a:avLst/>
              <a:gdLst/>
              <a:ahLst/>
              <a:cxnLst/>
              <a:rect l="l" t="t" r="r" b="b"/>
              <a:pathLst>
                <a:path w="120000" h="120000" extrusionOk="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2"/>
            <p:cNvSpPr/>
            <p:nvPr/>
          </p:nvSpPr>
          <p:spPr>
            <a:xfrm>
              <a:off x="6550025" y="2005013"/>
              <a:ext cx="1465200" cy="1120800"/>
            </a:xfrm>
            <a:custGeom>
              <a:avLst/>
              <a:gdLst/>
              <a:ahLst/>
              <a:cxnLst/>
              <a:rect l="l" t="t" r="r" b="b"/>
              <a:pathLst>
                <a:path w="120000" h="120000" extrusionOk="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2"/>
            <p:cNvSpPr/>
            <p:nvPr/>
          </p:nvSpPr>
          <p:spPr>
            <a:xfrm>
              <a:off x="6545263" y="855663"/>
              <a:ext cx="765300" cy="1444500"/>
            </a:xfrm>
            <a:custGeom>
              <a:avLst/>
              <a:gdLst/>
              <a:ahLst/>
              <a:cxnLst/>
              <a:rect l="l" t="t" r="r" b="b"/>
              <a:pathLst>
                <a:path w="120000" h="120000" extrusionOk="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 name="Google Shape;47;p2"/>
          <p:cNvSpPr txBox="1"/>
          <p:nvPr/>
        </p:nvSpPr>
        <p:spPr>
          <a:xfrm>
            <a:off x="75" y="4855407"/>
            <a:ext cx="5108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Barlow Light"/>
                <a:ea typeface="Barlow Light"/>
                <a:cs typeface="Barlow Light"/>
                <a:sym typeface="Barlow Light"/>
              </a:rPr>
              <a:t>Slides by Jo Franchetti - @thisisjofrank</a:t>
            </a:r>
            <a:endParaRPr sz="1000">
              <a:latin typeface="Barlow Light"/>
              <a:ea typeface="Barlow Light"/>
              <a:cs typeface="Barlow Light"/>
              <a:sym typeface="Barlow Ligh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hird">
  <p:cSld name="BLANK_1">
    <p:spTree>
      <p:nvGrpSpPr>
        <p:cNvPr id="1" name="Shape 236"/>
        <p:cNvGrpSpPr/>
        <p:nvPr/>
      </p:nvGrpSpPr>
      <p:grpSpPr>
        <a:xfrm>
          <a:off x="0" y="0"/>
          <a:ext cx="0" cy="0"/>
          <a:chOff x="0" y="0"/>
          <a:chExt cx="0" cy="0"/>
        </a:xfrm>
      </p:grpSpPr>
      <p:sp>
        <p:nvSpPr>
          <p:cNvPr id="237" name="Google Shape;237;p11"/>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0" y="0"/>
            <a:ext cx="3048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1"/>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240" name="Google Shape;240;p11"/>
          <p:cNvSpPr txBox="1"/>
          <p:nvPr/>
        </p:nvSpPr>
        <p:spPr>
          <a:xfrm>
            <a:off x="75" y="4855407"/>
            <a:ext cx="5108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Barlow Light"/>
                <a:ea typeface="Barlow Light"/>
                <a:cs typeface="Barlow Light"/>
                <a:sym typeface="Barlow Light"/>
              </a:rPr>
              <a:t>Slides by Jo Franchetti - @thisisjofrank</a:t>
            </a:r>
            <a:endParaRPr sz="1000">
              <a:latin typeface="Barlow Light"/>
              <a:ea typeface="Barlow Light"/>
              <a:cs typeface="Barlow Light"/>
              <a:sym typeface="Barlow Ligh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p:cSld name="BLANK_1_1">
    <p:spTree>
      <p:nvGrpSpPr>
        <p:cNvPr id="1" name="Shape 241"/>
        <p:cNvGrpSpPr/>
        <p:nvPr/>
      </p:nvGrpSpPr>
      <p:grpSpPr>
        <a:xfrm>
          <a:off x="0" y="0"/>
          <a:ext cx="0" cy="0"/>
          <a:chOff x="0" y="0"/>
          <a:chExt cx="0" cy="0"/>
        </a:xfrm>
      </p:grpSpPr>
      <p:sp>
        <p:nvSpPr>
          <p:cNvPr id="242" name="Google Shape;242;p12"/>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2"/>
          <p:cNvSpPr/>
          <p:nvPr/>
        </p:nvSpPr>
        <p:spPr>
          <a:xfrm rot="-5400000">
            <a:off x="4403950" y="4519950"/>
            <a:ext cx="336000" cy="9111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2"/>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245" name="Google Shape;245;p12"/>
          <p:cNvSpPr txBox="1"/>
          <p:nvPr/>
        </p:nvSpPr>
        <p:spPr>
          <a:xfrm>
            <a:off x="75" y="4855407"/>
            <a:ext cx="5108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Barlow Light"/>
                <a:ea typeface="Barlow Light"/>
                <a:cs typeface="Barlow Light"/>
                <a:sym typeface="Barlow Light"/>
              </a:rPr>
              <a:t>Slides by Jo Franchetti - @thisisjofrank</a:t>
            </a:r>
            <a:endParaRPr sz="1000">
              <a:latin typeface="Barlow Light"/>
              <a:ea typeface="Barlow Light"/>
              <a:cs typeface="Barlow Light"/>
              <a:sym typeface="Barlow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48"/>
        <p:cNvGrpSpPr/>
        <p:nvPr/>
      </p:nvGrpSpPr>
      <p:grpSpPr>
        <a:xfrm>
          <a:off x="0" y="0"/>
          <a:ext cx="0" cy="0"/>
          <a:chOff x="0" y="0"/>
          <a:chExt cx="0" cy="0"/>
        </a:xfrm>
      </p:grpSpPr>
      <p:sp>
        <p:nvSpPr>
          <p:cNvPr id="49" name="Google Shape;49;p3"/>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txBox="1">
            <a:spLocks noGrp="1"/>
          </p:cNvSpPr>
          <p:nvPr>
            <p:ph type="ctrTitle"/>
          </p:nvPr>
        </p:nvSpPr>
        <p:spPr>
          <a:xfrm>
            <a:off x="2626350" y="1888150"/>
            <a:ext cx="38913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4000"/>
              <a:buNone/>
              <a:defRPr sz="4000">
                <a:solidFill>
                  <a:srgbClr val="FFFFFF"/>
                </a:solidFill>
              </a:defRPr>
            </a:lvl1pPr>
            <a:lvl2pPr lvl="1" algn="ctr" rtl="0">
              <a:spcBef>
                <a:spcPts val="0"/>
              </a:spcBef>
              <a:spcAft>
                <a:spcPts val="0"/>
              </a:spcAft>
              <a:buClr>
                <a:srgbClr val="FFFFFF"/>
              </a:buClr>
              <a:buSzPts val="4000"/>
              <a:buNone/>
              <a:defRPr sz="4000">
                <a:solidFill>
                  <a:srgbClr val="FFFFFF"/>
                </a:solidFill>
              </a:defRPr>
            </a:lvl2pPr>
            <a:lvl3pPr lvl="2" algn="ctr" rtl="0">
              <a:spcBef>
                <a:spcPts val="0"/>
              </a:spcBef>
              <a:spcAft>
                <a:spcPts val="0"/>
              </a:spcAft>
              <a:buClr>
                <a:srgbClr val="FFFFFF"/>
              </a:buClr>
              <a:buSzPts val="4000"/>
              <a:buNone/>
              <a:defRPr sz="4000">
                <a:solidFill>
                  <a:srgbClr val="FFFFFF"/>
                </a:solidFill>
              </a:defRPr>
            </a:lvl3pPr>
            <a:lvl4pPr lvl="3" algn="ctr" rtl="0">
              <a:spcBef>
                <a:spcPts val="0"/>
              </a:spcBef>
              <a:spcAft>
                <a:spcPts val="0"/>
              </a:spcAft>
              <a:buClr>
                <a:srgbClr val="FFFFFF"/>
              </a:buClr>
              <a:buSzPts val="4000"/>
              <a:buNone/>
              <a:defRPr sz="4000">
                <a:solidFill>
                  <a:srgbClr val="FFFFFF"/>
                </a:solidFill>
              </a:defRPr>
            </a:lvl4pPr>
            <a:lvl5pPr lvl="4" algn="ctr" rtl="0">
              <a:spcBef>
                <a:spcPts val="0"/>
              </a:spcBef>
              <a:spcAft>
                <a:spcPts val="0"/>
              </a:spcAft>
              <a:buClr>
                <a:srgbClr val="FFFFFF"/>
              </a:buClr>
              <a:buSzPts val="4000"/>
              <a:buNone/>
              <a:defRPr sz="4000">
                <a:solidFill>
                  <a:srgbClr val="FFFFFF"/>
                </a:solidFill>
              </a:defRPr>
            </a:lvl5pPr>
            <a:lvl6pPr lvl="5" algn="ctr" rtl="0">
              <a:spcBef>
                <a:spcPts val="0"/>
              </a:spcBef>
              <a:spcAft>
                <a:spcPts val="0"/>
              </a:spcAft>
              <a:buClr>
                <a:srgbClr val="FFFFFF"/>
              </a:buClr>
              <a:buSzPts val="4000"/>
              <a:buNone/>
              <a:defRPr sz="4000">
                <a:solidFill>
                  <a:srgbClr val="FFFFFF"/>
                </a:solidFill>
              </a:defRPr>
            </a:lvl6pPr>
            <a:lvl7pPr lvl="6" algn="ctr" rtl="0">
              <a:spcBef>
                <a:spcPts val="0"/>
              </a:spcBef>
              <a:spcAft>
                <a:spcPts val="0"/>
              </a:spcAft>
              <a:buClr>
                <a:srgbClr val="FFFFFF"/>
              </a:buClr>
              <a:buSzPts val="4000"/>
              <a:buNone/>
              <a:defRPr sz="4000">
                <a:solidFill>
                  <a:srgbClr val="FFFFFF"/>
                </a:solidFill>
              </a:defRPr>
            </a:lvl7pPr>
            <a:lvl8pPr lvl="7" algn="ctr" rtl="0">
              <a:spcBef>
                <a:spcPts val="0"/>
              </a:spcBef>
              <a:spcAft>
                <a:spcPts val="0"/>
              </a:spcAft>
              <a:buClr>
                <a:srgbClr val="FFFFFF"/>
              </a:buClr>
              <a:buSzPts val="4000"/>
              <a:buNone/>
              <a:defRPr sz="4000">
                <a:solidFill>
                  <a:srgbClr val="FFFFFF"/>
                </a:solidFill>
              </a:defRPr>
            </a:lvl8pPr>
            <a:lvl9pPr lvl="8" algn="ctr" rtl="0">
              <a:spcBef>
                <a:spcPts val="0"/>
              </a:spcBef>
              <a:spcAft>
                <a:spcPts val="0"/>
              </a:spcAft>
              <a:buClr>
                <a:srgbClr val="FFFFFF"/>
              </a:buClr>
              <a:buSzPts val="4000"/>
              <a:buNone/>
              <a:defRPr sz="4000">
                <a:solidFill>
                  <a:srgbClr val="FFFFFF"/>
                </a:solidFill>
              </a:defRPr>
            </a:lvl9pPr>
          </a:lstStyle>
          <a:p>
            <a:endParaRPr/>
          </a:p>
        </p:txBody>
      </p:sp>
      <p:sp>
        <p:nvSpPr>
          <p:cNvPr id="51" name="Google Shape;51;p3"/>
          <p:cNvSpPr txBox="1">
            <a:spLocks noGrp="1"/>
          </p:cNvSpPr>
          <p:nvPr>
            <p:ph type="subTitle" idx="1"/>
          </p:nvPr>
        </p:nvSpPr>
        <p:spPr>
          <a:xfrm>
            <a:off x="2626350" y="3144854"/>
            <a:ext cx="38913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2400"/>
              <a:buNone/>
              <a:defRPr>
                <a:solidFill>
                  <a:srgbClr val="000000"/>
                </a:solidFill>
              </a:defRPr>
            </a:lvl1pPr>
            <a:lvl2pPr lvl="1" algn="ctr" rtl="0">
              <a:spcBef>
                <a:spcPts val="0"/>
              </a:spcBef>
              <a:spcAft>
                <a:spcPts val="0"/>
              </a:spcAft>
              <a:buClr>
                <a:srgbClr val="000000"/>
              </a:buClr>
              <a:buSzPts val="3000"/>
              <a:buNone/>
              <a:defRPr sz="3000">
                <a:solidFill>
                  <a:srgbClr val="000000"/>
                </a:solidFill>
              </a:defRPr>
            </a:lvl2pPr>
            <a:lvl3pPr lvl="2" algn="ctr" rtl="0">
              <a:spcBef>
                <a:spcPts val="0"/>
              </a:spcBef>
              <a:spcAft>
                <a:spcPts val="0"/>
              </a:spcAft>
              <a:buClr>
                <a:srgbClr val="000000"/>
              </a:buClr>
              <a:buSzPts val="3000"/>
              <a:buNone/>
              <a:defRPr sz="3000">
                <a:solidFill>
                  <a:srgbClr val="000000"/>
                </a:solidFill>
              </a:defRPr>
            </a:lvl3pPr>
            <a:lvl4pPr lvl="3" algn="ctr" rtl="0">
              <a:spcBef>
                <a:spcPts val="0"/>
              </a:spcBef>
              <a:spcAft>
                <a:spcPts val="0"/>
              </a:spcAft>
              <a:buClr>
                <a:srgbClr val="000000"/>
              </a:buClr>
              <a:buSzPts val="3000"/>
              <a:buNone/>
              <a:defRPr sz="3000">
                <a:solidFill>
                  <a:srgbClr val="000000"/>
                </a:solidFill>
              </a:defRPr>
            </a:lvl4pPr>
            <a:lvl5pPr lvl="4" algn="ctr" rtl="0">
              <a:spcBef>
                <a:spcPts val="0"/>
              </a:spcBef>
              <a:spcAft>
                <a:spcPts val="0"/>
              </a:spcAft>
              <a:buClr>
                <a:srgbClr val="000000"/>
              </a:buClr>
              <a:buSzPts val="3000"/>
              <a:buNone/>
              <a:defRPr sz="3000">
                <a:solidFill>
                  <a:srgbClr val="000000"/>
                </a:solidFill>
              </a:defRPr>
            </a:lvl5pPr>
            <a:lvl6pPr lvl="5" algn="ctr" rtl="0">
              <a:spcBef>
                <a:spcPts val="0"/>
              </a:spcBef>
              <a:spcAft>
                <a:spcPts val="0"/>
              </a:spcAft>
              <a:buClr>
                <a:srgbClr val="000000"/>
              </a:buClr>
              <a:buSzPts val="3000"/>
              <a:buNone/>
              <a:defRPr sz="3000">
                <a:solidFill>
                  <a:srgbClr val="000000"/>
                </a:solidFill>
              </a:defRPr>
            </a:lvl6pPr>
            <a:lvl7pPr lvl="6" algn="ctr" rtl="0">
              <a:spcBef>
                <a:spcPts val="0"/>
              </a:spcBef>
              <a:spcAft>
                <a:spcPts val="0"/>
              </a:spcAft>
              <a:buClr>
                <a:srgbClr val="000000"/>
              </a:buClr>
              <a:buSzPts val="3000"/>
              <a:buNone/>
              <a:defRPr sz="3000">
                <a:solidFill>
                  <a:srgbClr val="000000"/>
                </a:solidFill>
              </a:defRPr>
            </a:lvl7pPr>
            <a:lvl8pPr lvl="7" algn="ctr" rtl="0">
              <a:spcBef>
                <a:spcPts val="0"/>
              </a:spcBef>
              <a:spcAft>
                <a:spcPts val="0"/>
              </a:spcAft>
              <a:buClr>
                <a:srgbClr val="000000"/>
              </a:buClr>
              <a:buSzPts val="3000"/>
              <a:buNone/>
              <a:defRPr sz="3000">
                <a:solidFill>
                  <a:srgbClr val="000000"/>
                </a:solidFill>
              </a:defRPr>
            </a:lvl8pPr>
            <a:lvl9pPr lvl="8" algn="ctr" rtl="0">
              <a:spcBef>
                <a:spcPts val="0"/>
              </a:spcBef>
              <a:spcAft>
                <a:spcPts val="0"/>
              </a:spcAft>
              <a:buClr>
                <a:srgbClr val="000000"/>
              </a:buClr>
              <a:buSzPts val="3000"/>
              <a:buNone/>
              <a:defRPr sz="3000">
                <a:solidFill>
                  <a:srgbClr val="000000"/>
                </a:solidFill>
              </a:defRPr>
            </a:lvl9pPr>
          </a:lstStyle>
          <a:p>
            <a:endParaRPr/>
          </a:p>
        </p:txBody>
      </p:sp>
      <p:grpSp>
        <p:nvGrpSpPr>
          <p:cNvPr id="52" name="Google Shape;52;p3"/>
          <p:cNvGrpSpPr/>
          <p:nvPr/>
        </p:nvGrpSpPr>
        <p:grpSpPr>
          <a:xfrm rot="-5400000">
            <a:off x="7456019" y="290004"/>
            <a:ext cx="1223732" cy="2152215"/>
            <a:chOff x="4395788" y="4144963"/>
            <a:chExt cx="1058775" cy="1862100"/>
          </a:xfrm>
        </p:grpSpPr>
        <p:sp>
          <p:nvSpPr>
            <p:cNvPr id="53" name="Google Shape;53;p3"/>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3"/>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3"/>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6" name="Google Shape;56;p3"/>
          <p:cNvGrpSpPr/>
          <p:nvPr/>
        </p:nvGrpSpPr>
        <p:grpSpPr>
          <a:xfrm rot="-5400000">
            <a:off x="721039" y="2564836"/>
            <a:ext cx="1106346" cy="2548423"/>
            <a:chOff x="3357563" y="850900"/>
            <a:chExt cx="957212" cy="2204900"/>
          </a:xfrm>
        </p:grpSpPr>
        <p:sp>
          <p:nvSpPr>
            <p:cNvPr id="57" name="Google Shape;57;p3"/>
            <p:cNvSpPr/>
            <p:nvPr/>
          </p:nvSpPr>
          <p:spPr>
            <a:xfrm>
              <a:off x="3833813" y="2476500"/>
              <a:ext cx="27000" cy="27000"/>
            </a:xfrm>
            <a:custGeom>
              <a:avLst/>
              <a:gdLst/>
              <a:ahLst/>
              <a:cxnLst/>
              <a:rect l="l" t="t" r="r" b="b"/>
              <a:pathLst>
                <a:path w="120000" h="120000" extrusionOk="0">
                  <a:moveTo>
                    <a:pt x="98823" y="0"/>
                  </a:moveTo>
                  <a:lnTo>
                    <a:pt x="0" y="0"/>
                  </a:lnTo>
                  <a:lnTo>
                    <a:pt x="0" y="120000"/>
                  </a:lnTo>
                  <a:lnTo>
                    <a:pt x="120000" y="120000"/>
                  </a:lnTo>
                  <a:lnTo>
                    <a:pt x="9882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3"/>
            <p:cNvSpPr/>
            <p:nvPr/>
          </p:nvSpPr>
          <p:spPr>
            <a:xfrm>
              <a:off x="3736975" y="2476500"/>
              <a:ext cx="577800" cy="579300"/>
            </a:xfrm>
            <a:custGeom>
              <a:avLst/>
              <a:gdLst/>
              <a:ahLst/>
              <a:cxnLst/>
              <a:rect l="l" t="t" r="r" b="b"/>
              <a:pathLst>
                <a:path w="120000" h="120000" extrusionOk="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3"/>
            <p:cNvSpPr/>
            <p:nvPr/>
          </p:nvSpPr>
          <p:spPr>
            <a:xfrm>
              <a:off x="3357563" y="850900"/>
              <a:ext cx="807900" cy="1830300"/>
            </a:xfrm>
            <a:custGeom>
              <a:avLst/>
              <a:gdLst/>
              <a:ahLst/>
              <a:cxnLst/>
              <a:rect l="l" t="t" r="r" b="b"/>
              <a:pathLst>
                <a:path w="120000" h="120000" extrusionOk="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0" name="Google Shape;60;p3"/>
          <p:cNvSpPr txBox="1"/>
          <p:nvPr/>
        </p:nvSpPr>
        <p:spPr>
          <a:xfrm>
            <a:off x="75" y="4855407"/>
            <a:ext cx="5108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Barlow Light"/>
                <a:ea typeface="Barlow Light"/>
                <a:cs typeface="Barlow Light"/>
                <a:sym typeface="Barlow Light"/>
              </a:rPr>
              <a:t>Slides by Jo Franchetti - @thisisjofrank</a:t>
            </a:r>
            <a:endParaRPr sz="1000">
              <a:latin typeface="Barlow Light"/>
              <a:ea typeface="Barlow Light"/>
              <a:cs typeface="Barlow Light"/>
              <a:sym typeface="Barlow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61"/>
        <p:cNvGrpSpPr/>
        <p:nvPr/>
      </p:nvGrpSpPr>
      <p:grpSpPr>
        <a:xfrm>
          <a:off x="0" y="0"/>
          <a:ext cx="0" cy="0"/>
          <a:chOff x="0" y="0"/>
          <a:chExt cx="0" cy="0"/>
        </a:xfrm>
      </p:grpSpPr>
      <p:sp>
        <p:nvSpPr>
          <p:cNvPr id="62" name="Google Shape;62;p4"/>
          <p:cNvSpPr/>
          <p:nvPr/>
        </p:nvSpPr>
        <p:spPr>
          <a:xfrm>
            <a:off x="2454800" y="0"/>
            <a:ext cx="42345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rot="-5400000">
            <a:off x="4403950" y="4519950"/>
            <a:ext cx="336000" cy="9111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txBox="1">
            <a:spLocks noGrp="1"/>
          </p:cNvSpPr>
          <p:nvPr>
            <p:ph type="body" idx="1"/>
          </p:nvPr>
        </p:nvSpPr>
        <p:spPr>
          <a:xfrm>
            <a:off x="2848484" y="825425"/>
            <a:ext cx="3447000" cy="3492600"/>
          </a:xfrm>
          <a:prstGeom prst="rect">
            <a:avLst/>
          </a:prstGeom>
        </p:spPr>
        <p:txBody>
          <a:bodyPr spcFirstLastPara="1" wrap="square" lIns="91425" tIns="91425" rIns="91425" bIns="91425" anchor="ctr" anchorCtr="0">
            <a:noAutofit/>
          </a:bodyPr>
          <a:lstStyle>
            <a:lvl1pPr marL="457200" lvl="0" indent="-381000" algn="ctr" rtl="0">
              <a:lnSpc>
                <a:spcPct val="115000"/>
              </a:lnSpc>
              <a:spcBef>
                <a:spcPts val="600"/>
              </a:spcBef>
              <a:spcAft>
                <a:spcPts val="0"/>
              </a:spcAft>
              <a:buSzPts val="2400"/>
              <a:buChar char="▹"/>
              <a:defRPr i="1"/>
            </a:lvl1pPr>
            <a:lvl2pPr marL="914400" lvl="1" indent="-381000" algn="ctr" rtl="0">
              <a:lnSpc>
                <a:spcPct val="115000"/>
              </a:lnSpc>
              <a:spcBef>
                <a:spcPts val="0"/>
              </a:spcBef>
              <a:spcAft>
                <a:spcPts val="0"/>
              </a:spcAft>
              <a:buSzPts val="2400"/>
              <a:buChar char="￭"/>
              <a:defRPr i="1"/>
            </a:lvl2pPr>
            <a:lvl3pPr marL="1371600" lvl="2" indent="-381000" algn="ctr" rtl="0">
              <a:lnSpc>
                <a:spcPct val="115000"/>
              </a:lnSpc>
              <a:spcBef>
                <a:spcPts val="0"/>
              </a:spcBef>
              <a:spcAft>
                <a:spcPts val="0"/>
              </a:spcAft>
              <a:buSzPts val="2400"/>
              <a:buChar char="⬝"/>
              <a:defRPr i="1"/>
            </a:lvl3pPr>
            <a:lvl4pPr marL="1828800" lvl="3" indent="-381000" algn="ctr" rtl="0">
              <a:lnSpc>
                <a:spcPct val="115000"/>
              </a:lnSpc>
              <a:spcBef>
                <a:spcPts val="0"/>
              </a:spcBef>
              <a:spcAft>
                <a:spcPts val="0"/>
              </a:spcAft>
              <a:buSzPts val="2400"/>
              <a:buChar char="●"/>
              <a:defRPr i="1"/>
            </a:lvl4pPr>
            <a:lvl5pPr marL="2286000" lvl="4" indent="-381000" algn="ctr" rtl="0">
              <a:lnSpc>
                <a:spcPct val="115000"/>
              </a:lnSpc>
              <a:spcBef>
                <a:spcPts val="0"/>
              </a:spcBef>
              <a:spcAft>
                <a:spcPts val="0"/>
              </a:spcAft>
              <a:buSzPts val="2400"/>
              <a:buChar char="○"/>
              <a:defRPr i="1"/>
            </a:lvl5pPr>
            <a:lvl6pPr marL="2743200" lvl="5" indent="-381000" algn="ctr" rtl="0">
              <a:lnSpc>
                <a:spcPct val="115000"/>
              </a:lnSpc>
              <a:spcBef>
                <a:spcPts val="0"/>
              </a:spcBef>
              <a:spcAft>
                <a:spcPts val="0"/>
              </a:spcAft>
              <a:buSzPts val="2400"/>
              <a:buChar char="■"/>
              <a:defRPr i="1"/>
            </a:lvl6pPr>
            <a:lvl7pPr marL="3200400" lvl="6" indent="-381000" algn="ctr" rtl="0">
              <a:lnSpc>
                <a:spcPct val="115000"/>
              </a:lnSpc>
              <a:spcBef>
                <a:spcPts val="0"/>
              </a:spcBef>
              <a:spcAft>
                <a:spcPts val="0"/>
              </a:spcAft>
              <a:buSzPts val="2400"/>
              <a:buChar char="●"/>
              <a:defRPr i="1"/>
            </a:lvl7pPr>
            <a:lvl8pPr marL="3657600" lvl="7" indent="-381000" algn="ctr" rtl="0">
              <a:lnSpc>
                <a:spcPct val="115000"/>
              </a:lnSpc>
              <a:spcBef>
                <a:spcPts val="0"/>
              </a:spcBef>
              <a:spcAft>
                <a:spcPts val="0"/>
              </a:spcAft>
              <a:buSzPts val="2400"/>
              <a:buChar char="○"/>
              <a:defRPr i="1"/>
            </a:lvl8pPr>
            <a:lvl9pPr marL="4114800" lvl="8" indent="-381000" algn="ctr">
              <a:lnSpc>
                <a:spcPct val="115000"/>
              </a:lnSpc>
              <a:spcBef>
                <a:spcPts val="0"/>
              </a:spcBef>
              <a:spcAft>
                <a:spcPts val="0"/>
              </a:spcAft>
              <a:buSzPts val="2400"/>
              <a:buChar char="■"/>
              <a:defRPr i="1"/>
            </a:lvl9pPr>
          </a:lstStyle>
          <a:p>
            <a:endParaRPr/>
          </a:p>
        </p:txBody>
      </p:sp>
      <p:sp>
        <p:nvSpPr>
          <p:cNvPr id="65" name="Google Shape;65;p4"/>
          <p:cNvSpPr txBox="1"/>
          <p:nvPr/>
        </p:nvSpPr>
        <p:spPr>
          <a:xfrm>
            <a:off x="3593400" y="193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b="1">
                <a:solidFill>
                  <a:srgbClr val="A5B0FE"/>
                </a:solidFill>
                <a:latin typeface="Work Sans"/>
                <a:ea typeface="Work Sans"/>
                <a:cs typeface="Work Sans"/>
                <a:sym typeface="Work Sans"/>
              </a:rPr>
              <a:t>“</a:t>
            </a:r>
            <a:endParaRPr sz="7200" b="1">
              <a:solidFill>
                <a:srgbClr val="A5B0FE"/>
              </a:solidFill>
              <a:latin typeface="Work Sans"/>
              <a:ea typeface="Work Sans"/>
              <a:cs typeface="Work Sans"/>
              <a:sym typeface="Work Sans"/>
            </a:endParaRPr>
          </a:p>
        </p:txBody>
      </p:sp>
      <p:sp>
        <p:nvSpPr>
          <p:cNvPr id="66" name="Google Shape;66;p4"/>
          <p:cNvSpPr txBox="1">
            <a:spLocks noGrp="1"/>
          </p:cNvSpPr>
          <p:nvPr>
            <p:ph type="sldNum" idx="12"/>
          </p:nvPr>
        </p:nvSpPr>
        <p:spPr>
          <a:xfrm>
            <a:off x="4116400" y="4807500"/>
            <a:ext cx="911100" cy="3360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67" name="Google Shape;67;p4"/>
          <p:cNvGrpSpPr/>
          <p:nvPr/>
        </p:nvGrpSpPr>
        <p:grpSpPr>
          <a:xfrm>
            <a:off x="6876950" y="3340125"/>
            <a:ext cx="2267050" cy="1803375"/>
            <a:chOff x="9925050" y="4203700"/>
            <a:chExt cx="2267050" cy="1803375"/>
          </a:xfrm>
        </p:grpSpPr>
        <p:sp>
          <p:nvSpPr>
            <p:cNvPr id="68" name="Google Shape;68;p4"/>
            <p:cNvSpPr/>
            <p:nvPr/>
          </p:nvSpPr>
          <p:spPr>
            <a:xfrm>
              <a:off x="11336338" y="4922838"/>
              <a:ext cx="139800" cy="119100"/>
            </a:xfrm>
            <a:custGeom>
              <a:avLst/>
              <a:gdLst/>
              <a:ahLst/>
              <a:cxnLst/>
              <a:rect l="l" t="t" r="r" b="b"/>
              <a:pathLst>
                <a:path w="120000" h="120000" extrusionOk="0">
                  <a:moveTo>
                    <a:pt x="110769" y="70909"/>
                  </a:moveTo>
                  <a:cubicBezTo>
                    <a:pt x="18461" y="0"/>
                    <a:pt x="18461" y="0"/>
                    <a:pt x="18461" y="0"/>
                  </a:cubicBezTo>
                  <a:cubicBezTo>
                    <a:pt x="13846" y="0"/>
                    <a:pt x="4615" y="0"/>
                    <a:pt x="4615" y="5454"/>
                  </a:cubicBezTo>
                  <a:cubicBezTo>
                    <a:pt x="0" y="10909"/>
                    <a:pt x="0" y="21818"/>
                    <a:pt x="9230" y="21818"/>
                  </a:cubicBezTo>
                  <a:cubicBezTo>
                    <a:pt x="78461" y="76363"/>
                    <a:pt x="78461" y="76363"/>
                    <a:pt x="78461" y="76363"/>
                  </a:cubicBezTo>
                  <a:cubicBezTo>
                    <a:pt x="9230" y="92727"/>
                    <a:pt x="9230" y="92727"/>
                    <a:pt x="9230" y="92727"/>
                  </a:cubicBezTo>
                  <a:cubicBezTo>
                    <a:pt x="4615" y="98181"/>
                    <a:pt x="0" y="103636"/>
                    <a:pt x="0" y="109090"/>
                  </a:cubicBezTo>
                  <a:cubicBezTo>
                    <a:pt x="4615" y="114545"/>
                    <a:pt x="9230" y="120000"/>
                    <a:pt x="13846" y="120000"/>
                  </a:cubicBezTo>
                  <a:cubicBezTo>
                    <a:pt x="13846" y="120000"/>
                    <a:pt x="13846" y="120000"/>
                    <a:pt x="13846" y="120000"/>
                  </a:cubicBezTo>
                  <a:cubicBezTo>
                    <a:pt x="110769" y="92727"/>
                    <a:pt x="110769" y="92727"/>
                    <a:pt x="110769" y="92727"/>
                  </a:cubicBezTo>
                  <a:cubicBezTo>
                    <a:pt x="115384" y="92727"/>
                    <a:pt x="115384" y="87272"/>
                    <a:pt x="115384" y="81818"/>
                  </a:cubicBezTo>
                  <a:cubicBezTo>
                    <a:pt x="120000" y="76363"/>
                    <a:pt x="115384" y="76363"/>
                    <a:pt x="110769" y="7090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4"/>
            <p:cNvSpPr/>
            <p:nvPr/>
          </p:nvSpPr>
          <p:spPr>
            <a:xfrm>
              <a:off x="11137900" y="4498975"/>
              <a:ext cx="1054200" cy="1508100"/>
            </a:xfrm>
            <a:custGeom>
              <a:avLst/>
              <a:gdLst/>
              <a:ahLst/>
              <a:cxnLst/>
              <a:rect l="l" t="t" r="r" b="b"/>
              <a:pathLst>
                <a:path w="120000" h="120000" extrusionOk="0">
                  <a:moveTo>
                    <a:pt x="15228" y="70889"/>
                  </a:moveTo>
                  <a:cubicBezTo>
                    <a:pt x="14619" y="71316"/>
                    <a:pt x="14619" y="71316"/>
                    <a:pt x="14619" y="71743"/>
                  </a:cubicBezTo>
                  <a:cubicBezTo>
                    <a:pt x="14619" y="72170"/>
                    <a:pt x="15837" y="82846"/>
                    <a:pt x="42030" y="83274"/>
                  </a:cubicBezTo>
                  <a:cubicBezTo>
                    <a:pt x="42030" y="94804"/>
                    <a:pt x="42030" y="94804"/>
                    <a:pt x="42030" y="94804"/>
                  </a:cubicBezTo>
                  <a:cubicBezTo>
                    <a:pt x="20101" y="120000"/>
                    <a:pt x="20101" y="120000"/>
                    <a:pt x="20101" y="120000"/>
                  </a:cubicBezTo>
                  <a:cubicBezTo>
                    <a:pt x="23147" y="120000"/>
                    <a:pt x="23147" y="120000"/>
                    <a:pt x="23147" y="120000"/>
                  </a:cubicBezTo>
                  <a:cubicBezTo>
                    <a:pt x="44467" y="95658"/>
                    <a:pt x="44467" y="95658"/>
                    <a:pt x="44467" y="95658"/>
                  </a:cubicBezTo>
                  <a:cubicBezTo>
                    <a:pt x="44467" y="95231"/>
                    <a:pt x="44467" y="95231"/>
                    <a:pt x="44467" y="94804"/>
                  </a:cubicBezTo>
                  <a:cubicBezTo>
                    <a:pt x="44467" y="82419"/>
                    <a:pt x="44467" y="82419"/>
                    <a:pt x="44467" y="82419"/>
                  </a:cubicBezTo>
                  <a:cubicBezTo>
                    <a:pt x="44467" y="81565"/>
                    <a:pt x="43857" y="81138"/>
                    <a:pt x="43248" y="81138"/>
                  </a:cubicBezTo>
                  <a:cubicBezTo>
                    <a:pt x="21928" y="81138"/>
                    <a:pt x="18274" y="74306"/>
                    <a:pt x="17664" y="72170"/>
                  </a:cubicBezTo>
                  <a:cubicBezTo>
                    <a:pt x="33502" y="64483"/>
                    <a:pt x="33502" y="64483"/>
                    <a:pt x="33502" y="64483"/>
                  </a:cubicBezTo>
                  <a:cubicBezTo>
                    <a:pt x="34111" y="64056"/>
                    <a:pt x="34111" y="63629"/>
                    <a:pt x="34111" y="63202"/>
                  </a:cubicBezTo>
                  <a:cubicBezTo>
                    <a:pt x="34111" y="63202"/>
                    <a:pt x="33502" y="62775"/>
                    <a:pt x="33502" y="62775"/>
                  </a:cubicBezTo>
                  <a:cubicBezTo>
                    <a:pt x="10964" y="57651"/>
                    <a:pt x="10964" y="57651"/>
                    <a:pt x="10964" y="57651"/>
                  </a:cubicBezTo>
                  <a:cubicBezTo>
                    <a:pt x="13401" y="52526"/>
                    <a:pt x="13401" y="52526"/>
                    <a:pt x="13401" y="52526"/>
                  </a:cubicBezTo>
                  <a:cubicBezTo>
                    <a:pt x="13401" y="52099"/>
                    <a:pt x="13401" y="51672"/>
                    <a:pt x="12791" y="51245"/>
                  </a:cubicBezTo>
                  <a:cubicBezTo>
                    <a:pt x="3654" y="47829"/>
                    <a:pt x="3654" y="47829"/>
                    <a:pt x="3654" y="47829"/>
                  </a:cubicBezTo>
                  <a:cubicBezTo>
                    <a:pt x="14619" y="36725"/>
                    <a:pt x="14619" y="36725"/>
                    <a:pt x="14619" y="36725"/>
                  </a:cubicBezTo>
                  <a:cubicBezTo>
                    <a:pt x="15228" y="36725"/>
                    <a:pt x="15228" y="36298"/>
                    <a:pt x="15228" y="36298"/>
                  </a:cubicBezTo>
                  <a:cubicBezTo>
                    <a:pt x="15228" y="21352"/>
                    <a:pt x="19492" y="17081"/>
                    <a:pt x="19492" y="17081"/>
                  </a:cubicBezTo>
                  <a:cubicBezTo>
                    <a:pt x="20101" y="17081"/>
                    <a:pt x="20101" y="16654"/>
                    <a:pt x="19492" y="16227"/>
                  </a:cubicBezTo>
                  <a:cubicBezTo>
                    <a:pt x="19492" y="15800"/>
                    <a:pt x="18883" y="15800"/>
                    <a:pt x="18274" y="15800"/>
                  </a:cubicBezTo>
                  <a:cubicBezTo>
                    <a:pt x="18274" y="15800"/>
                    <a:pt x="18274" y="15800"/>
                    <a:pt x="18274" y="15800"/>
                  </a:cubicBezTo>
                  <a:cubicBezTo>
                    <a:pt x="14619" y="15800"/>
                    <a:pt x="12182" y="16654"/>
                    <a:pt x="10355" y="17508"/>
                  </a:cubicBezTo>
                  <a:cubicBezTo>
                    <a:pt x="12182" y="14092"/>
                    <a:pt x="15228" y="11103"/>
                    <a:pt x="19492" y="8540"/>
                  </a:cubicBezTo>
                  <a:cubicBezTo>
                    <a:pt x="24974" y="5551"/>
                    <a:pt x="35939" y="2135"/>
                    <a:pt x="55431" y="4270"/>
                  </a:cubicBezTo>
                  <a:cubicBezTo>
                    <a:pt x="101116" y="9822"/>
                    <a:pt x="103553" y="35871"/>
                    <a:pt x="103553" y="36298"/>
                  </a:cubicBezTo>
                  <a:cubicBezTo>
                    <a:pt x="103553" y="36298"/>
                    <a:pt x="103553" y="36298"/>
                    <a:pt x="103553" y="36725"/>
                  </a:cubicBezTo>
                  <a:cubicBezTo>
                    <a:pt x="103553" y="38007"/>
                    <a:pt x="104162" y="52526"/>
                    <a:pt x="104162" y="62348"/>
                  </a:cubicBezTo>
                  <a:cubicBezTo>
                    <a:pt x="103553" y="62775"/>
                    <a:pt x="102944" y="71316"/>
                    <a:pt x="109035" y="75587"/>
                  </a:cubicBezTo>
                  <a:cubicBezTo>
                    <a:pt x="109644" y="76441"/>
                    <a:pt x="110862" y="76868"/>
                    <a:pt x="112081" y="77295"/>
                  </a:cubicBezTo>
                  <a:cubicBezTo>
                    <a:pt x="105380" y="78149"/>
                    <a:pt x="94416" y="79003"/>
                    <a:pt x="87106" y="77722"/>
                  </a:cubicBezTo>
                  <a:cubicBezTo>
                    <a:pt x="86497" y="77722"/>
                    <a:pt x="85888" y="77722"/>
                    <a:pt x="85888" y="78149"/>
                  </a:cubicBezTo>
                  <a:cubicBezTo>
                    <a:pt x="85279" y="78149"/>
                    <a:pt x="85279" y="78576"/>
                    <a:pt x="85279" y="78576"/>
                  </a:cubicBezTo>
                  <a:cubicBezTo>
                    <a:pt x="85279" y="87117"/>
                    <a:pt x="85279" y="87117"/>
                    <a:pt x="85279" y="87117"/>
                  </a:cubicBezTo>
                  <a:cubicBezTo>
                    <a:pt x="85279" y="87544"/>
                    <a:pt x="85279" y="87971"/>
                    <a:pt x="85888" y="87971"/>
                  </a:cubicBezTo>
                  <a:cubicBezTo>
                    <a:pt x="90761" y="91387"/>
                    <a:pt x="90761" y="91387"/>
                    <a:pt x="90761" y="91387"/>
                  </a:cubicBezTo>
                  <a:cubicBezTo>
                    <a:pt x="101725" y="99074"/>
                    <a:pt x="107817" y="109323"/>
                    <a:pt x="108426" y="120000"/>
                  </a:cubicBezTo>
                  <a:cubicBezTo>
                    <a:pt x="111472" y="120000"/>
                    <a:pt x="111472" y="120000"/>
                    <a:pt x="111472" y="120000"/>
                  </a:cubicBezTo>
                  <a:cubicBezTo>
                    <a:pt x="110862" y="108896"/>
                    <a:pt x="104162" y="98220"/>
                    <a:pt x="92588" y="90106"/>
                  </a:cubicBezTo>
                  <a:cubicBezTo>
                    <a:pt x="88324" y="86690"/>
                    <a:pt x="88324" y="86690"/>
                    <a:pt x="88324" y="86690"/>
                  </a:cubicBezTo>
                  <a:cubicBezTo>
                    <a:pt x="88324" y="79857"/>
                    <a:pt x="88324" y="79857"/>
                    <a:pt x="88324" y="79857"/>
                  </a:cubicBezTo>
                  <a:cubicBezTo>
                    <a:pt x="100507" y="81565"/>
                    <a:pt x="118172" y="78576"/>
                    <a:pt x="118781" y="78576"/>
                  </a:cubicBezTo>
                  <a:cubicBezTo>
                    <a:pt x="120000" y="78576"/>
                    <a:pt x="120000" y="78149"/>
                    <a:pt x="120000" y="77295"/>
                  </a:cubicBezTo>
                  <a:cubicBezTo>
                    <a:pt x="120000" y="76868"/>
                    <a:pt x="119390" y="76441"/>
                    <a:pt x="118781" y="76441"/>
                  </a:cubicBezTo>
                  <a:cubicBezTo>
                    <a:pt x="115736" y="76441"/>
                    <a:pt x="113299" y="76014"/>
                    <a:pt x="110862" y="74306"/>
                  </a:cubicBezTo>
                  <a:cubicBezTo>
                    <a:pt x="105989" y="70462"/>
                    <a:pt x="106598" y="62348"/>
                    <a:pt x="106598" y="62348"/>
                  </a:cubicBezTo>
                  <a:cubicBezTo>
                    <a:pt x="106598" y="62348"/>
                    <a:pt x="106598" y="62348"/>
                    <a:pt x="106598" y="62348"/>
                  </a:cubicBezTo>
                  <a:cubicBezTo>
                    <a:pt x="106598" y="62348"/>
                    <a:pt x="106598" y="55943"/>
                    <a:pt x="106598" y="49110"/>
                  </a:cubicBezTo>
                  <a:cubicBezTo>
                    <a:pt x="106598" y="46120"/>
                    <a:pt x="106598" y="42704"/>
                    <a:pt x="106598" y="40569"/>
                  </a:cubicBezTo>
                  <a:cubicBezTo>
                    <a:pt x="106598" y="38434"/>
                    <a:pt x="106598" y="37153"/>
                    <a:pt x="106598" y="36298"/>
                  </a:cubicBezTo>
                  <a:cubicBezTo>
                    <a:pt x="106598" y="36298"/>
                    <a:pt x="106598" y="36298"/>
                    <a:pt x="106598" y="36298"/>
                  </a:cubicBezTo>
                  <a:cubicBezTo>
                    <a:pt x="106598" y="35444"/>
                    <a:pt x="105380" y="28185"/>
                    <a:pt x="98680" y="20925"/>
                  </a:cubicBezTo>
                  <a:cubicBezTo>
                    <a:pt x="92588" y="14092"/>
                    <a:pt x="80406" y="5124"/>
                    <a:pt x="56040" y="2562"/>
                  </a:cubicBezTo>
                  <a:cubicBezTo>
                    <a:pt x="35329" y="0"/>
                    <a:pt x="23756" y="3416"/>
                    <a:pt x="17664" y="7259"/>
                  </a:cubicBezTo>
                  <a:cubicBezTo>
                    <a:pt x="10964" y="10676"/>
                    <a:pt x="7309" y="15373"/>
                    <a:pt x="6700" y="20498"/>
                  </a:cubicBezTo>
                  <a:cubicBezTo>
                    <a:pt x="6700" y="21352"/>
                    <a:pt x="7309" y="21779"/>
                    <a:pt x="7918" y="21779"/>
                  </a:cubicBezTo>
                  <a:cubicBezTo>
                    <a:pt x="8527" y="21779"/>
                    <a:pt x="9137" y="21779"/>
                    <a:pt x="9137" y="21352"/>
                  </a:cubicBezTo>
                  <a:cubicBezTo>
                    <a:pt x="9137" y="21352"/>
                    <a:pt x="11573" y="18790"/>
                    <a:pt x="15837" y="17935"/>
                  </a:cubicBezTo>
                  <a:cubicBezTo>
                    <a:pt x="14619" y="20498"/>
                    <a:pt x="12182" y="25622"/>
                    <a:pt x="12182" y="35871"/>
                  </a:cubicBezTo>
                  <a:cubicBezTo>
                    <a:pt x="609" y="47402"/>
                    <a:pt x="609" y="47402"/>
                    <a:pt x="609" y="47402"/>
                  </a:cubicBezTo>
                  <a:cubicBezTo>
                    <a:pt x="0" y="47829"/>
                    <a:pt x="0" y="47829"/>
                    <a:pt x="0" y="48256"/>
                  </a:cubicBezTo>
                  <a:cubicBezTo>
                    <a:pt x="609" y="48683"/>
                    <a:pt x="609" y="48683"/>
                    <a:pt x="1218" y="49110"/>
                  </a:cubicBezTo>
                  <a:cubicBezTo>
                    <a:pt x="10355" y="52526"/>
                    <a:pt x="10355" y="52526"/>
                    <a:pt x="10355" y="52526"/>
                  </a:cubicBezTo>
                  <a:cubicBezTo>
                    <a:pt x="7309" y="58078"/>
                    <a:pt x="7309" y="58078"/>
                    <a:pt x="7309" y="58078"/>
                  </a:cubicBezTo>
                  <a:cubicBezTo>
                    <a:pt x="7309" y="58078"/>
                    <a:pt x="7309" y="58505"/>
                    <a:pt x="7918" y="58932"/>
                  </a:cubicBezTo>
                  <a:cubicBezTo>
                    <a:pt x="7918" y="58932"/>
                    <a:pt x="7918" y="59359"/>
                    <a:pt x="8527" y="59359"/>
                  </a:cubicBezTo>
                  <a:cubicBezTo>
                    <a:pt x="29847" y="64056"/>
                    <a:pt x="29847" y="64056"/>
                    <a:pt x="29847" y="64056"/>
                  </a:cubicBezTo>
                  <a:lnTo>
                    <a:pt x="15228" y="7088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4"/>
            <p:cNvSpPr/>
            <p:nvPr/>
          </p:nvSpPr>
          <p:spPr>
            <a:xfrm>
              <a:off x="9925050" y="4203700"/>
              <a:ext cx="1133400" cy="1073100"/>
            </a:xfrm>
            <a:custGeom>
              <a:avLst/>
              <a:gdLst/>
              <a:ahLst/>
              <a:cxnLst/>
              <a:rect l="l" t="t" r="r" b="b"/>
              <a:pathLst>
                <a:path w="120000" h="120000" extrusionOk="0">
                  <a:moveTo>
                    <a:pt x="118301" y="0"/>
                  </a:moveTo>
                  <a:cubicBezTo>
                    <a:pt x="1698" y="0"/>
                    <a:pt x="1698" y="0"/>
                    <a:pt x="1698" y="0"/>
                  </a:cubicBezTo>
                  <a:cubicBezTo>
                    <a:pt x="566" y="0"/>
                    <a:pt x="0" y="600"/>
                    <a:pt x="0" y="1800"/>
                  </a:cubicBezTo>
                  <a:cubicBezTo>
                    <a:pt x="0" y="97200"/>
                    <a:pt x="0" y="97200"/>
                    <a:pt x="0" y="97200"/>
                  </a:cubicBezTo>
                  <a:cubicBezTo>
                    <a:pt x="0" y="97800"/>
                    <a:pt x="566" y="98400"/>
                    <a:pt x="1698" y="98400"/>
                  </a:cubicBezTo>
                  <a:cubicBezTo>
                    <a:pt x="78113" y="98400"/>
                    <a:pt x="78113" y="98400"/>
                    <a:pt x="78113" y="98400"/>
                  </a:cubicBezTo>
                  <a:cubicBezTo>
                    <a:pt x="107547" y="120000"/>
                    <a:pt x="107547" y="120000"/>
                    <a:pt x="107547" y="120000"/>
                  </a:cubicBezTo>
                  <a:cubicBezTo>
                    <a:pt x="108113" y="120000"/>
                    <a:pt x="108113" y="120000"/>
                    <a:pt x="108679" y="120000"/>
                  </a:cubicBezTo>
                  <a:cubicBezTo>
                    <a:pt x="108679" y="120000"/>
                    <a:pt x="109245" y="120000"/>
                    <a:pt x="109245" y="120000"/>
                  </a:cubicBezTo>
                  <a:cubicBezTo>
                    <a:pt x="109811" y="119400"/>
                    <a:pt x="109811" y="118800"/>
                    <a:pt x="109811" y="118200"/>
                  </a:cubicBezTo>
                  <a:cubicBezTo>
                    <a:pt x="100754" y="98400"/>
                    <a:pt x="100754" y="98400"/>
                    <a:pt x="100754" y="98400"/>
                  </a:cubicBezTo>
                  <a:cubicBezTo>
                    <a:pt x="118301" y="98400"/>
                    <a:pt x="118301" y="98400"/>
                    <a:pt x="118301" y="98400"/>
                  </a:cubicBezTo>
                  <a:cubicBezTo>
                    <a:pt x="119433" y="98400"/>
                    <a:pt x="120000" y="97800"/>
                    <a:pt x="120000" y="97200"/>
                  </a:cubicBezTo>
                  <a:cubicBezTo>
                    <a:pt x="120000" y="1800"/>
                    <a:pt x="120000" y="1800"/>
                    <a:pt x="120000" y="1800"/>
                  </a:cubicBezTo>
                  <a:cubicBezTo>
                    <a:pt x="120000" y="600"/>
                    <a:pt x="119433" y="0"/>
                    <a:pt x="118301" y="0"/>
                  </a:cubicBezTo>
                  <a:close/>
                  <a:moveTo>
                    <a:pt x="117169" y="96000"/>
                  </a:moveTo>
                  <a:cubicBezTo>
                    <a:pt x="99056" y="96000"/>
                    <a:pt x="99056" y="96000"/>
                    <a:pt x="99056" y="96000"/>
                  </a:cubicBezTo>
                  <a:cubicBezTo>
                    <a:pt x="98490" y="96000"/>
                    <a:pt x="97924" y="96000"/>
                    <a:pt x="97924" y="96600"/>
                  </a:cubicBezTo>
                  <a:cubicBezTo>
                    <a:pt x="97358" y="96600"/>
                    <a:pt x="97358" y="97200"/>
                    <a:pt x="97358" y="97800"/>
                  </a:cubicBezTo>
                  <a:cubicBezTo>
                    <a:pt x="105283" y="114600"/>
                    <a:pt x="105283" y="114600"/>
                    <a:pt x="105283" y="114600"/>
                  </a:cubicBezTo>
                  <a:cubicBezTo>
                    <a:pt x="79245" y="96000"/>
                    <a:pt x="79245" y="96000"/>
                    <a:pt x="79245" y="96000"/>
                  </a:cubicBezTo>
                  <a:cubicBezTo>
                    <a:pt x="79245" y="96000"/>
                    <a:pt x="78679" y="96000"/>
                    <a:pt x="78679" y="96000"/>
                  </a:cubicBezTo>
                  <a:cubicBezTo>
                    <a:pt x="2830" y="96000"/>
                    <a:pt x="2830" y="96000"/>
                    <a:pt x="2830" y="96000"/>
                  </a:cubicBezTo>
                  <a:cubicBezTo>
                    <a:pt x="2830" y="3000"/>
                    <a:pt x="2830" y="3000"/>
                    <a:pt x="2830" y="3000"/>
                  </a:cubicBezTo>
                  <a:cubicBezTo>
                    <a:pt x="117169" y="3000"/>
                    <a:pt x="117169" y="3000"/>
                    <a:pt x="117169" y="3000"/>
                  </a:cubicBezTo>
                  <a:lnTo>
                    <a:pt x="117169" y="96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4"/>
            <p:cNvSpPr/>
            <p:nvPr/>
          </p:nvSpPr>
          <p:spPr>
            <a:xfrm>
              <a:off x="10421938" y="4832350"/>
              <a:ext cx="139800" cy="27000"/>
            </a:xfrm>
            <a:custGeom>
              <a:avLst/>
              <a:gdLst/>
              <a:ahLst/>
              <a:cxnLst/>
              <a:rect l="l" t="t" r="r" b="b"/>
              <a:pathLst>
                <a:path w="120000" h="120000" extrusionOk="0">
                  <a:moveTo>
                    <a:pt x="110769" y="0"/>
                  </a:moveTo>
                  <a:cubicBezTo>
                    <a:pt x="9230" y="0"/>
                    <a:pt x="9230" y="0"/>
                    <a:pt x="9230" y="0"/>
                  </a:cubicBezTo>
                  <a:cubicBezTo>
                    <a:pt x="4615" y="0"/>
                    <a:pt x="0" y="24000"/>
                    <a:pt x="0" y="48000"/>
                  </a:cubicBezTo>
                  <a:cubicBezTo>
                    <a:pt x="0" y="96000"/>
                    <a:pt x="4615" y="120000"/>
                    <a:pt x="9230" y="120000"/>
                  </a:cubicBezTo>
                  <a:cubicBezTo>
                    <a:pt x="110769" y="120000"/>
                    <a:pt x="110769" y="120000"/>
                    <a:pt x="110769" y="120000"/>
                  </a:cubicBezTo>
                  <a:cubicBezTo>
                    <a:pt x="115384" y="120000"/>
                    <a:pt x="120000" y="96000"/>
                    <a:pt x="120000" y="48000"/>
                  </a:cubicBezTo>
                  <a:cubicBezTo>
                    <a:pt x="120000" y="24000"/>
                    <a:pt x="115384" y="0"/>
                    <a:pt x="11076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4"/>
            <p:cNvSpPr/>
            <p:nvPr/>
          </p:nvSpPr>
          <p:spPr>
            <a:xfrm>
              <a:off x="10421938" y="4875213"/>
              <a:ext cx="139800" cy="20700"/>
            </a:xfrm>
            <a:custGeom>
              <a:avLst/>
              <a:gdLst/>
              <a:ahLst/>
              <a:cxnLst/>
              <a:rect l="l" t="t" r="r" b="b"/>
              <a:pathLst>
                <a:path w="120000" h="120000" extrusionOk="0">
                  <a:moveTo>
                    <a:pt x="110769" y="0"/>
                  </a:moveTo>
                  <a:cubicBezTo>
                    <a:pt x="9230" y="0"/>
                    <a:pt x="9230" y="0"/>
                    <a:pt x="9230" y="0"/>
                  </a:cubicBezTo>
                  <a:cubicBezTo>
                    <a:pt x="4615" y="0"/>
                    <a:pt x="0" y="30000"/>
                    <a:pt x="0" y="60000"/>
                  </a:cubicBezTo>
                  <a:cubicBezTo>
                    <a:pt x="0" y="90000"/>
                    <a:pt x="4615" y="120000"/>
                    <a:pt x="9230" y="120000"/>
                  </a:cubicBezTo>
                  <a:cubicBezTo>
                    <a:pt x="110769" y="120000"/>
                    <a:pt x="110769" y="120000"/>
                    <a:pt x="110769" y="120000"/>
                  </a:cubicBezTo>
                  <a:cubicBezTo>
                    <a:pt x="115384" y="120000"/>
                    <a:pt x="120000" y="90000"/>
                    <a:pt x="120000" y="60000"/>
                  </a:cubicBezTo>
                  <a:cubicBezTo>
                    <a:pt x="120000" y="30000"/>
                    <a:pt x="115384" y="0"/>
                    <a:pt x="11076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4"/>
            <p:cNvSpPr/>
            <p:nvPr/>
          </p:nvSpPr>
          <p:spPr>
            <a:xfrm>
              <a:off x="10442575" y="4913313"/>
              <a:ext cx="96900" cy="25500"/>
            </a:xfrm>
            <a:custGeom>
              <a:avLst/>
              <a:gdLst/>
              <a:ahLst/>
              <a:cxnLst/>
              <a:rect l="l" t="t" r="r" b="b"/>
              <a:pathLst>
                <a:path w="120000" h="120000" extrusionOk="0">
                  <a:moveTo>
                    <a:pt x="100000" y="0"/>
                  </a:moveTo>
                  <a:cubicBezTo>
                    <a:pt x="20000" y="0"/>
                    <a:pt x="20000" y="0"/>
                    <a:pt x="20000" y="0"/>
                  </a:cubicBezTo>
                  <a:cubicBezTo>
                    <a:pt x="6666" y="0"/>
                    <a:pt x="0" y="24000"/>
                    <a:pt x="0" y="48000"/>
                  </a:cubicBezTo>
                  <a:cubicBezTo>
                    <a:pt x="0" y="96000"/>
                    <a:pt x="6666" y="120000"/>
                    <a:pt x="20000" y="120000"/>
                  </a:cubicBezTo>
                  <a:cubicBezTo>
                    <a:pt x="100000" y="120000"/>
                    <a:pt x="100000" y="120000"/>
                    <a:pt x="100000" y="120000"/>
                  </a:cubicBezTo>
                  <a:cubicBezTo>
                    <a:pt x="113333" y="120000"/>
                    <a:pt x="120000" y="96000"/>
                    <a:pt x="120000" y="48000"/>
                  </a:cubicBezTo>
                  <a:cubicBezTo>
                    <a:pt x="120000" y="24000"/>
                    <a:pt x="113333" y="0"/>
                    <a:pt x="10000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4"/>
            <p:cNvSpPr/>
            <p:nvPr/>
          </p:nvSpPr>
          <p:spPr>
            <a:xfrm>
              <a:off x="10480675" y="4333875"/>
              <a:ext cx="22200" cy="90600"/>
            </a:xfrm>
            <a:custGeom>
              <a:avLst/>
              <a:gdLst/>
              <a:ahLst/>
              <a:cxnLst/>
              <a:rect l="l" t="t" r="r" b="b"/>
              <a:pathLst>
                <a:path w="120000" h="120000" extrusionOk="0">
                  <a:moveTo>
                    <a:pt x="60000" y="120000"/>
                  </a:moveTo>
                  <a:cubicBezTo>
                    <a:pt x="90000" y="120000"/>
                    <a:pt x="120000" y="112941"/>
                    <a:pt x="120000" y="105882"/>
                  </a:cubicBezTo>
                  <a:cubicBezTo>
                    <a:pt x="120000" y="14117"/>
                    <a:pt x="120000" y="14117"/>
                    <a:pt x="120000" y="14117"/>
                  </a:cubicBezTo>
                  <a:cubicBezTo>
                    <a:pt x="120000" y="7058"/>
                    <a:pt x="90000" y="0"/>
                    <a:pt x="60000" y="0"/>
                  </a:cubicBezTo>
                  <a:cubicBezTo>
                    <a:pt x="30000" y="0"/>
                    <a:pt x="0" y="7058"/>
                    <a:pt x="0" y="14117"/>
                  </a:cubicBezTo>
                  <a:cubicBezTo>
                    <a:pt x="0" y="105882"/>
                    <a:pt x="0" y="105882"/>
                    <a:pt x="0" y="105882"/>
                  </a:cubicBezTo>
                  <a:cubicBezTo>
                    <a:pt x="0" y="112941"/>
                    <a:pt x="30000" y="120000"/>
                    <a:pt x="60000"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4"/>
            <p:cNvSpPr/>
            <p:nvPr/>
          </p:nvSpPr>
          <p:spPr>
            <a:xfrm>
              <a:off x="10679113" y="4602163"/>
              <a:ext cx="74700" cy="20700"/>
            </a:xfrm>
            <a:custGeom>
              <a:avLst/>
              <a:gdLst/>
              <a:ahLst/>
              <a:cxnLst/>
              <a:rect l="l" t="t" r="r" b="b"/>
              <a:pathLst>
                <a:path w="120000" h="120000" extrusionOk="0">
                  <a:moveTo>
                    <a:pt x="0" y="60000"/>
                  </a:moveTo>
                  <a:cubicBezTo>
                    <a:pt x="0" y="90000"/>
                    <a:pt x="8571" y="120000"/>
                    <a:pt x="17142" y="120000"/>
                  </a:cubicBez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4"/>
            <p:cNvSpPr/>
            <p:nvPr/>
          </p:nvSpPr>
          <p:spPr>
            <a:xfrm>
              <a:off x="10229850" y="4602163"/>
              <a:ext cx="74700" cy="20700"/>
            </a:xfrm>
            <a:custGeom>
              <a:avLst/>
              <a:gdLst/>
              <a:ahLst/>
              <a:cxnLst/>
              <a:rect l="l" t="t" r="r" b="b"/>
              <a:pathLst>
                <a:path w="120000" h="120000" extrusionOk="0">
                  <a:moveTo>
                    <a:pt x="17142" y="120000"/>
                  </a:move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ubicBezTo>
                    <a:pt x="0" y="90000"/>
                    <a:pt x="8571" y="120000"/>
                    <a:pt x="17142"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4"/>
            <p:cNvSpPr/>
            <p:nvPr/>
          </p:nvSpPr>
          <p:spPr>
            <a:xfrm>
              <a:off x="10282238" y="4402138"/>
              <a:ext cx="81000" cy="81000"/>
            </a:xfrm>
            <a:custGeom>
              <a:avLst/>
              <a:gdLst/>
              <a:ahLst/>
              <a:cxnLst/>
              <a:rect l="l" t="t" r="r" b="b"/>
              <a:pathLst>
                <a:path w="120000" h="120000" extrusionOk="0">
                  <a:moveTo>
                    <a:pt x="88000" y="112000"/>
                  </a:moveTo>
                  <a:cubicBezTo>
                    <a:pt x="88000" y="120000"/>
                    <a:pt x="96000" y="120000"/>
                    <a:pt x="104000" y="120000"/>
                  </a:cubicBezTo>
                  <a:cubicBezTo>
                    <a:pt x="104000" y="120000"/>
                    <a:pt x="112000" y="120000"/>
                    <a:pt x="112000" y="112000"/>
                  </a:cubicBezTo>
                  <a:cubicBezTo>
                    <a:pt x="120000" y="112000"/>
                    <a:pt x="120000" y="96000"/>
                    <a:pt x="112000" y="88000"/>
                  </a:cubicBezTo>
                  <a:cubicBezTo>
                    <a:pt x="32000" y="8000"/>
                    <a:pt x="32000" y="8000"/>
                    <a:pt x="32000" y="8000"/>
                  </a:cubicBezTo>
                  <a:cubicBezTo>
                    <a:pt x="32000" y="0"/>
                    <a:pt x="16000" y="0"/>
                    <a:pt x="8000" y="8000"/>
                  </a:cubicBezTo>
                  <a:cubicBezTo>
                    <a:pt x="0" y="16000"/>
                    <a:pt x="0" y="32000"/>
                    <a:pt x="8000" y="40000"/>
                  </a:cubicBezTo>
                  <a:lnTo>
                    <a:pt x="88000" y="112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4"/>
            <p:cNvSpPr/>
            <p:nvPr/>
          </p:nvSpPr>
          <p:spPr>
            <a:xfrm>
              <a:off x="10620375" y="4402138"/>
              <a:ext cx="79500" cy="81000"/>
            </a:xfrm>
            <a:custGeom>
              <a:avLst/>
              <a:gdLst/>
              <a:ahLst/>
              <a:cxnLst/>
              <a:rect l="l" t="t" r="r" b="b"/>
              <a:pathLst>
                <a:path w="120000" h="120000" extrusionOk="0">
                  <a:moveTo>
                    <a:pt x="16000" y="120000"/>
                  </a:moveTo>
                  <a:cubicBezTo>
                    <a:pt x="24000" y="120000"/>
                    <a:pt x="32000" y="120000"/>
                    <a:pt x="32000" y="112000"/>
                  </a:cubicBezTo>
                  <a:cubicBezTo>
                    <a:pt x="112000" y="40000"/>
                    <a:pt x="112000" y="40000"/>
                    <a:pt x="112000" y="40000"/>
                  </a:cubicBezTo>
                  <a:cubicBezTo>
                    <a:pt x="120000" y="32000"/>
                    <a:pt x="120000" y="16000"/>
                    <a:pt x="112000" y="8000"/>
                  </a:cubicBezTo>
                  <a:cubicBezTo>
                    <a:pt x="104000" y="0"/>
                    <a:pt x="88000" y="0"/>
                    <a:pt x="88000" y="8000"/>
                  </a:cubicBezTo>
                  <a:cubicBezTo>
                    <a:pt x="8000" y="88000"/>
                    <a:pt x="8000" y="88000"/>
                    <a:pt x="8000" y="88000"/>
                  </a:cubicBezTo>
                  <a:cubicBezTo>
                    <a:pt x="0" y="96000"/>
                    <a:pt x="0" y="112000"/>
                    <a:pt x="8000" y="112000"/>
                  </a:cubicBezTo>
                  <a:cubicBezTo>
                    <a:pt x="8000" y="120000"/>
                    <a:pt x="16000" y="120000"/>
                    <a:pt x="16000"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4"/>
            <p:cNvSpPr/>
            <p:nvPr/>
          </p:nvSpPr>
          <p:spPr>
            <a:xfrm>
              <a:off x="10347325" y="4478338"/>
              <a:ext cx="288900" cy="331800"/>
            </a:xfrm>
            <a:custGeom>
              <a:avLst/>
              <a:gdLst/>
              <a:ahLst/>
              <a:cxnLst/>
              <a:rect l="l" t="t" r="r" b="b"/>
              <a:pathLst>
                <a:path w="120000" h="120000" extrusionOk="0">
                  <a:moveTo>
                    <a:pt x="17777" y="89032"/>
                  </a:moveTo>
                  <a:cubicBezTo>
                    <a:pt x="26666" y="96774"/>
                    <a:pt x="31111" y="106451"/>
                    <a:pt x="31111" y="116129"/>
                  </a:cubicBezTo>
                  <a:cubicBezTo>
                    <a:pt x="31111" y="118064"/>
                    <a:pt x="33333" y="120000"/>
                    <a:pt x="35555" y="120000"/>
                  </a:cubicBezTo>
                  <a:cubicBezTo>
                    <a:pt x="82222" y="120000"/>
                    <a:pt x="82222" y="120000"/>
                    <a:pt x="82222" y="120000"/>
                  </a:cubicBezTo>
                  <a:cubicBezTo>
                    <a:pt x="84444" y="120000"/>
                    <a:pt x="86666" y="118064"/>
                    <a:pt x="86666" y="116129"/>
                  </a:cubicBezTo>
                  <a:cubicBezTo>
                    <a:pt x="86666" y="114193"/>
                    <a:pt x="86666" y="114193"/>
                    <a:pt x="86666" y="114193"/>
                  </a:cubicBezTo>
                  <a:cubicBezTo>
                    <a:pt x="86666" y="106451"/>
                    <a:pt x="91111" y="96774"/>
                    <a:pt x="100000" y="90967"/>
                  </a:cubicBezTo>
                  <a:cubicBezTo>
                    <a:pt x="113333" y="81290"/>
                    <a:pt x="120000" y="67741"/>
                    <a:pt x="120000" y="52258"/>
                  </a:cubicBezTo>
                  <a:cubicBezTo>
                    <a:pt x="120000" y="38709"/>
                    <a:pt x="111111" y="25161"/>
                    <a:pt x="100000" y="15483"/>
                  </a:cubicBezTo>
                  <a:cubicBezTo>
                    <a:pt x="86666" y="3870"/>
                    <a:pt x="68888" y="0"/>
                    <a:pt x="53333" y="1935"/>
                  </a:cubicBezTo>
                  <a:cubicBezTo>
                    <a:pt x="26666" y="3870"/>
                    <a:pt x="4444" y="23225"/>
                    <a:pt x="0" y="46451"/>
                  </a:cubicBezTo>
                  <a:cubicBezTo>
                    <a:pt x="0" y="63870"/>
                    <a:pt x="4444" y="79354"/>
                    <a:pt x="17777" y="89032"/>
                  </a:cubicBezTo>
                  <a:close/>
                  <a:moveTo>
                    <a:pt x="11111" y="48387"/>
                  </a:moveTo>
                  <a:cubicBezTo>
                    <a:pt x="13333" y="29032"/>
                    <a:pt x="31111" y="13548"/>
                    <a:pt x="53333" y="11612"/>
                  </a:cubicBezTo>
                  <a:cubicBezTo>
                    <a:pt x="68888" y="9677"/>
                    <a:pt x="82222" y="13548"/>
                    <a:pt x="93333" y="21290"/>
                  </a:cubicBezTo>
                  <a:cubicBezTo>
                    <a:pt x="102222" y="29032"/>
                    <a:pt x="108888" y="40645"/>
                    <a:pt x="108888" y="52258"/>
                  </a:cubicBezTo>
                  <a:cubicBezTo>
                    <a:pt x="108888" y="65806"/>
                    <a:pt x="102222" y="75483"/>
                    <a:pt x="93333" y="85161"/>
                  </a:cubicBezTo>
                  <a:cubicBezTo>
                    <a:pt x="84444" y="90967"/>
                    <a:pt x="77777" y="102580"/>
                    <a:pt x="77777" y="112258"/>
                  </a:cubicBezTo>
                  <a:cubicBezTo>
                    <a:pt x="40000" y="112258"/>
                    <a:pt x="40000" y="112258"/>
                    <a:pt x="40000" y="112258"/>
                  </a:cubicBezTo>
                  <a:cubicBezTo>
                    <a:pt x="40000" y="100645"/>
                    <a:pt x="33333" y="90967"/>
                    <a:pt x="26666" y="83225"/>
                  </a:cubicBezTo>
                  <a:cubicBezTo>
                    <a:pt x="15555" y="73548"/>
                    <a:pt x="8888" y="61935"/>
                    <a:pt x="11111" y="4838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0" name="Google Shape;80;p4"/>
          <p:cNvGrpSpPr/>
          <p:nvPr/>
        </p:nvGrpSpPr>
        <p:grpSpPr>
          <a:xfrm>
            <a:off x="0" y="0"/>
            <a:ext cx="2266938" cy="1754200"/>
            <a:chOff x="9598025" y="882650"/>
            <a:chExt cx="2266938" cy="1754200"/>
          </a:xfrm>
        </p:grpSpPr>
        <p:sp>
          <p:nvSpPr>
            <p:cNvPr id="81" name="Google Shape;81;p4"/>
            <p:cNvSpPr/>
            <p:nvPr/>
          </p:nvSpPr>
          <p:spPr>
            <a:xfrm>
              <a:off x="10239375" y="1881188"/>
              <a:ext cx="139800" cy="90600"/>
            </a:xfrm>
            <a:custGeom>
              <a:avLst/>
              <a:gdLst/>
              <a:ahLst/>
              <a:cxnLst/>
              <a:rect l="l" t="t" r="r" b="b"/>
              <a:pathLst>
                <a:path w="120000" h="120000" extrusionOk="0">
                  <a:moveTo>
                    <a:pt x="106153" y="28235"/>
                  </a:moveTo>
                  <a:cubicBezTo>
                    <a:pt x="50769" y="28235"/>
                    <a:pt x="50769" y="28235"/>
                    <a:pt x="50769" y="28235"/>
                  </a:cubicBezTo>
                  <a:cubicBezTo>
                    <a:pt x="110769" y="91764"/>
                    <a:pt x="110769" y="91764"/>
                    <a:pt x="110769" y="91764"/>
                  </a:cubicBezTo>
                  <a:cubicBezTo>
                    <a:pt x="115384" y="91764"/>
                    <a:pt x="120000" y="105882"/>
                    <a:pt x="115384" y="112941"/>
                  </a:cubicBezTo>
                  <a:cubicBezTo>
                    <a:pt x="110769" y="120000"/>
                    <a:pt x="106153" y="120000"/>
                    <a:pt x="101538" y="120000"/>
                  </a:cubicBezTo>
                  <a:cubicBezTo>
                    <a:pt x="4615" y="28235"/>
                    <a:pt x="4615" y="28235"/>
                    <a:pt x="4615" y="28235"/>
                  </a:cubicBezTo>
                  <a:cubicBezTo>
                    <a:pt x="4615" y="28235"/>
                    <a:pt x="0" y="14117"/>
                    <a:pt x="0" y="7058"/>
                  </a:cubicBezTo>
                  <a:cubicBezTo>
                    <a:pt x="4615" y="0"/>
                    <a:pt x="9230" y="0"/>
                    <a:pt x="13846" y="0"/>
                  </a:cubicBezTo>
                  <a:cubicBezTo>
                    <a:pt x="106153" y="0"/>
                    <a:pt x="106153" y="0"/>
                    <a:pt x="106153" y="0"/>
                  </a:cubicBezTo>
                  <a:cubicBezTo>
                    <a:pt x="110769" y="0"/>
                    <a:pt x="115384" y="7058"/>
                    <a:pt x="115384" y="14117"/>
                  </a:cubicBezTo>
                  <a:cubicBezTo>
                    <a:pt x="115384" y="21176"/>
                    <a:pt x="110769" y="28235"/>
                    <a:pt x="106153" y="2823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4"/>
            <p:cNvSpPr/>
            <p:nvPr/>
          </p:nvSpPr>
          <p:spPr>
            <a:xfrm>
              <a:off x="9598025" y="882650"/>
              <a:ext cx="995400" cy="1546200"/>
            </a:xfrm>
            <a:custGeom>
              <a:avLst/>
              <a:gdLst/>
              <a:ahLst/>
              <a:cxnLst/>
              <a:rect l="l" t="t" r="r" b="b"/>
              <a:pathLst>
                <a:path w="120000" h="120000" extrusionOk="0">
                  <a:moveTo>
                    <a:pt x="119354" y="70000"/>
                  </a:moveTo>
                  <a:cubicBezTo>
                    <a:pt x="119354" y="69583"/>
                    <a:pt x="120000" y="69166"/>
                    <a:pt x="119354" y="69166"/>
                  </a:cubicBezTo>
                  <a:cubicBezTo>
                    <a:pt x="119354" y="68750"/>
                    <a:pt x="119354" y="68333"/>
                    <a:pt x="118709" y="68333"/>
                  </a:cubicBezTo>
                  <a:cubicBezTo>
                    <a:pt x="107096" y="65833"/>
                    <a:pt x="107096" y="65833"/>
                    <a:pt x="107096" y="65833"/>
                  </a:cubicBezTo>
                  <a:cubicBezTo>
                    <a:pt x="109677" y="60833"/>
                    <a:pt x="109677" y="60833"/>
                    <a:pt x="109677" y="60833"/>
                  </a:cubicBezTo>
                  <a:cubicBezTo>
                    <a:pt x="110322" y="60833"/>
                    <a:pt x="110322" y="60416"/>
                    <a:pt x="109677" y="60416"/>
                  </a:cubicBezTo>
                  <a:cubicBezTo>
                    <a:pt x="109677" y="60000"/>
                    <a:pt x="109032" y="60000"/>
                    <a:pt x="109032" y="59583"/>
                  </a:cubicBezTo>
                  <a:cubicBezTo>
                    <a:pt x="81290" y="55416"/>
                    <a:pt x="81290" y="55416"/>
                    <a:pt x="81290" y="55416"/>
                  </a:cubicBezTo>
                  <a:cubicBezTo>
                    <a:pt x="101935" y="48333"/>
                    <a:pt x="101935" y="48333"/>
                    <a:pt x="101935" y="48333"/>
                  </a:cubicBezTo>
                  <a:cubicBezTo>
                    <a:pt x="101935" y="48333"/>
                    <a:pt x="102580" y="47916"/>
                    <a:pt x="102580" y="47500"/>
                  </a:cubicBezTo>
                  <a:cubicBezTo>
                    <a:pt x="102580" y="47500"/>
                    <a:pt x="103225" y="43333"/>
                    <a:pt x="98064" y="39166"/>
                  </a:cubicBezTo>
                  <a:cubicBezTo>
                    <a:pt x="92903" y="35833"/>
                    <a:pt x="85161" y="33750"/>
                    <a:pt x="73548" y="33750"/>
                  </a:cubicBezTo>
                  <a:cubicBezTo>
                    <a:pt x="73548" y="25416"/>
                    <a:pt x="73548" y="25416"/>
                    <a:pt x="73548" y="25416"/>
                  </a:cubicBezTo>
                  <a:cubicBezTo>
                    <a:pt x="100000" y="0"/>
                    <a:pt x="100000" y="0"/>
                    <a:pt x="100000" y="0"/>
                  </a:cubicBezTo>
                  <a:cubicBezTo>
                    <a:pt x="96129" y="0"/>
                    <a:pt x="96129" y="0"/>
                    <a:pt x="96129" y="0"/>
                  </a:cubicBezTo>
                  <a:cubicBezTo>
                    <a:pt x="70967" y="24166"/>
                    <a:pt x="70967" y="24166"/>
                    <a:pt x="70967" y="24166"/>
                  </a:cubicBezTo>
                  <a:cubicBezTo>
                    <a:pt x="70322" y="24583"/>
                    <a:pt x="70322" y="24583"/>
                    <a:pt x="70322" y="25000"/>
                  </a:cubicBezTo>
                  <a:cubicBezTo>
                    <a:pt x="70322" y="34583"/>
                    <a:pt x="70322" y="34583"/>
                    <a:pt x="70322" y="34583"/>
                  </a:cubicBezTo>
                  <a:cubicBezTo>
                    <a:pt x="70322" y="35416"/>
                    <a:pt x="70967" y="35833"/>
                    <a:pt x="72258" y="35833"/>
                  </a:cubicBezTo>
                  <a:cubicBezTo>
                    <a:pt x="83225" y="35833"/>
                    <a:pt x="90967" y="37500"/>
                    <a:pt x="95483" y="40416"/>
                  </a:cubicBezTo>
                  <a:cubicBezTo>
                    <a:pt x="99354" y="42916"/>
                    <a:pt x="99354" y="45833"/>
                    <a:pt x="99354" y="47083"/>
                  </a:cubicBezTo>
                  <a:cubicBezTo>
                    <a:pt x="76129" y="54583"/>
                    <a:pt x="76129" y="54583"/>
                    <a:pt x="76129" y="54583"/>
                  </a:cubicBezTo>
                  <a:cubicBezTo>
                    <a:pt x="76129" y="55000"/>
                    <a:pt x="75483" y="55416"/>
                    <a:pt x="75483" y="55833"/>
                  </a:cubicBezTo>
                  <a:cubicBezTo>
                    <a:pt x="75483" y="56250"/>
                    <a:pt x="76129" y="56250"/>
                    <a:pt x="76774" y="56666"/>
                  </a:cubicBezTo>
                  <a:cubicBezTo>
                    <a:pt x="106451" y="61250"/>
                    <a:pt x="106451" y="61250"/>
                    <a:pt x="106451" y="61250"/>
                  </a:cubicBezTo>
                  <a:cubicBezTo>
                    <a:pt x="103870" y="66250"/>
                    <a:pt x="103870" y="66250"/>
                    <a:pt x="103870" y="66250"/>
                  </a:cubicBezTo>
                  <a:cubicBezTo>
                    <a:pt x="103870" y="66666"/>
                    <a:pt x="103870" y="66666"/>
                    <a:pt x="103870" y="67083"/>
                  </a:cubicBezTo>
                  <a:cubicBezTo>
                    <a:pt x="104516" y="67500"/>
                    <a:pt x="104516" y="67500"/>
                    <a:pt x="105161" y="67500"/>
                  </a:cubicBezTo>
                  <a:cubicBezTo>
                    <a:pt x="115483" y="70000"/>
                    <a:pt x="115483" y="70000"/>
                    <a:pt x="115483" y="70000"/>
                  </a:cubicBezTo>
                  <a:cubicBezTo>
                    <a:pt x="101935" y="81666"/>
                    <a:pt x="101935" y="81666"/>
                    <a:pt x="101935" y="81666"/>
                  </a:cubicBezTo>
                  <a:cubicBezTo>
                    <a:pt x="101935" y="82083"/>
                    <a:pt x="101935" y="82083"/>
                    <a:pt x="101935" y="82500"/>
                  </a:cubicBezTo>
                  <a:cubicBezTo>
                    <a:pt x="101935" y="96666"/>
                    <a:pt x="97419" y="102083"/>
                    <a:pt x="97419" y="102083"/>
                  </a:cubicBezTo>
                  <a:cubicBezTo>
                    <a:pt x="96774" y="102500"/>
                    <a:pt x="96774" y="102916"/>
                    <a:pt x="96774" y="102916"/>
                  </a:cubicBezTo>
                  <a:cubicBezTo>
                    <a:pt x="97419" y="103333"/>
                    <a:pt x="97419" y="103333"/>
                    <a:pt x="98064" y="103750"/>
                  </a:cubicBezTo>
                  <a:cubicBezTo>
                    <a:pt x="111612" y="105833"/>
                    <a:pt x="113548" y="112916"/>
                    <a:pt x="114193" y="116666"/>
                  </a:cubicBezTo>
                  <a:cubicBezTo>
                    <a:pt x="105806" y="112083"/>
                    <a:pt x="101935" y="112083"/>
                    <a:pt x="89677" y="111666"/>
                  </a:cubicBezTo>
                  <a:cubicBezTo>
                    <a:pt x="82580" y="111666"/>
                    <a:pt x="73548" y="111666"/>
                    <a:pt x="60000" y="110833"/>
                  </a:cubicBezTo>
                  <a:cubicBezTo>
                    <a:pt x="40000" y="109166"/>
                    <a:pt x="25806" y="104166"/>
                    <a:pt x="18709" y="95833"/>
                  </a:cubicBezTo>
                  <a:cubicBezTo>
                    <a:pt x="13548" y="89583"/>
                    <a:pt x="14193" y="83333"/>
                    <a:pt x="14193" y="83333"/>
                  </a:cubicBezTo>
                  <a:cubicBezTo>
                    <a:pt x="14193" y="83333"/>
                    <a:pt x="14193" y="83333"/>
                    <a:pt x="14193" y="83333"/>
                  </a:cubicBezTo>
                  <a:cubicBezTo>
                    <a:pt x="14193" y="83333"/>
                    <a:pt x="14193" y="78333"/>
                    <a:pt x="14193" y="69583"/>
                  </a:cubicBezTo>
                  <a:cubicBezTo>
                    <a:pt x="14193" y="53750"/>
                    <a:pt x="26451" y="49166"/>
                    <a:pt x="27096" y="49166"/>
                  </a:cubicBezTo>
                  <a:cubicBezTo>
                    <a:pt x="27096" y="49166"/>
                    <a:pt x="27741" y="48750"/>
                    <a:pt x="27741" y="48333"/>
                  </a:cubicBezTo>
                  <a:cubicBezTo>
                    <a:pt x="27741" y="32500"/>
                    <a:pt x="27741" y="32500"/>
                    <a:pt x="27741" y="32500"/>
                  </a:cubicBezTo>
                  <a:cubicBezTo>
                    <a:pt x="27741" y="32083"/>
                    <a:pt x="27741" y="32083"/>
                    <a:pt x="27096" y="31666"/>
                  </a:cubicBezTo>
                  <a:cubicBezTo>
                    <a:pt x="21935" y="28333"/>
                    <a:pt x="21935" y="28333"/>
                    <a:pt x="21935" y="28333"/>
                  </a:cubicBezTo>
                  <a:cubicBezTo>
                    <a:pt x="10322" y="20833"/>
                    <a:pt x="3225" y="10833"/>
                    <a:pt x="3225" y="0"/>
                  </a:cubicBezTo>
                  <a:cubicBezTo>
                    <a:pt x="0" y="0"/>
                    <a:pt x="0" y="0"/>
                    <a:pt x="0" y="0"/>
                  </a:cubicBezTo>
                  <a:cubicBezTo>
                    <a:pt x="645" y="11250"/>
                    <a:pt x="7096" y="21666"/>
                    <a:pt x="19354" y="29583"/>
                  </a:cubicBezTo>
                  <a:cubicBezTo>
                    <a:pt x="24516" y="32916"/>
                    <a:pt x="24516" y="32916"/>
                    <a:pt x="24516" y="32916"/>
                  </a:cubicBezTo>
                  <a:cubicBezTo>
                    <a:pt x="24516" y="47916"/>
                    <a:pt x="24516" y="47916"/>
                    <a:pt x="24516" y="47916"/>
                  </a:cubicBezTo>
                  <a:cubicBezTo>
                    <a:pt x="21290" y="49166"/>
                    <a:pt x="10967" y="54583"/>
                    <a:pt x="10967" y="69583"/>
                  </a:cubicBezTo>
                  <a:cubicBezTo>
                    <a:pt x="10967" y="77916"/>
                    <a:pt x="10967" y="82916"/>
                    <a:pt x="10967" y="83333"/>
                  </a:cubicBezTo>
                  <a:cubicBezTo>
                    <a:pt x="10967" y="84583"/>
                    <a:pt x="9677" y="109166"/>
                    <a:pt x="60000" y="112500"/>
                  </a:cubicBezTo>
                  <a:cubicBezTo>
                    <a:pt x="73548" y="113333"/>
                    <a:pt x="82580" y="113750"/>
                    <a:pt x="89677" y="113750"/>
                  </a:cubicBezTo>
                  <a:cubicBezTo>
                    <a:pt x="103225" y="114166"/>
                    <a:pt x="105161" y="114166"/>
                    <a:pt x="114193" y="119583"/>
                  </a:cubicBezTo>
                  <a:cubicBezTo>
                    <a:pt x="114838" y="119583"/>
                    <a:pt x="115483" y="120000"/>
                    <a:pt x="116129" y="119583"/>
                  </a:cubicBezTo>
                  <a:cubicBezTo>
                    <a:pt x="116774" y="119583"/>
                    <a:pt x="116774" y="119166"/>
                    <a:pt x="116774" y="118750"/>
                  </a:cubicBezTo>
                  <a:cubicBezTo>
                    <a:pt x="116774" y="118750"/>
                    <a:pt x="118709" y="105833"/>
                    <a:pt x="100645" y="102083"/>
                  </a:cubicBezTo>
                  <a:cubicBezTo>
                    <a:pt x="101935" y="99583"/>
                    <a:pt x="104516" y="93750"/>
                    <a:pt x="105161" y="82500"/>
                  </a:cubicBezTo>
                  <a:lnTo>
                    <a:pt x="119354" y="7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4"/>
            <p:cNvSpPr/>
            <p:nvPr/>
          </p:nvSpPr>
          <p:spPr>
            <a:xfrm>
              <a:off x="10672763" y="1581150"/>
              <a:ext cx="1192200" cy="1055700"/>
            </a:xfrm>
            <a:custGeom>
              <a:avLst/>
              <a:gdLst/>
              <a:ahLst/>
              <a:cxnLst/>
              <a:rect l="l" t="t" r="r" b="b"/>
              <a:pathLst>
                <a:path w="120000" h="120000" extrusionOk="0">
                  <a:moveTo>
                    <a:pt x="59730" y="120000"/>
                  </a:moveTo>
                  <a:cubicBezTo>
                    <a:pt x="26905" y="120000"/>
                    <a:pt x="0" y="95025"/>
                    <a:pt x="0" y="64568"/>
                  </a:cubicBezTo>
                  <a:cubicBezTo>
                    <a:pt x="0" y="49949"/>
                    <a:pt x="5919" y="35939"/>
                    <a:pt x="17219" y="25583"/>
                  </a:cubicBezTo>
                  <a:cubicBezTo>
                    <a:pt x="2152" y="2436"/>
                    <a:pt x="2152" y="2436"/>
                    <a:pt x="2152" y="2436"/>
                  </a:cubicBezTo>
                  <a:cubicBezTo>
                    <a:pt x="1614" y="1827"/>
                    <a:pt x="1614" y="1218"/>
                    <a:pt x="2152" y="609"/>
                  </a:cubicBezTo>
                  <a:cubicBezTo>
                    <a:pt x="2152" y="609"/>
                    <a:pt x="2690" y="0"/>
                    <a:pt x="2690" y="0"/>
                  </a:cubicBezTo>
                  <a:cubicBezTo>
                    <a:pt x="3228" y="0"/>
                    <a:pt x="3228" y="0"/>
                    <a:pt x="3228" y="0"/>
                  </a:cubicBezTo>
                  <a:cubicBezTo>
                    <a:pt x="39282" y="12182"/>
                    <a:pt x="39282" y="12182"/>
                    <a:pt x="39282" y="12182"/>
                  </a:cubicBezTo>
                  <a:cubicBezTo>
                    <a:pt x="45739" y="9746"/>
                    <a:pt x="52735" y="9137"/>
                    <a:pt x="59730" y="9137"/>
                  </a:cubicBezTo>
                  <a:cubicBezTo>
                    <a:pt x="93094" y="9137"/>
                    <a:pt x="119999" y="34111"/>
                    <a:pt x="119999" y="64568"/>
                  </a:cubicBezTo>
                  <a:cubicBezTo>
                    <a:pt x="119999" y="95025"/>
                    <a:pt x="93094" y="120000"/>
                    <a:pt x="59730" y="120000"/>
                  </a:cubicBezTo>
                  <a:close/>
                  <a:moveTo>
                    <a:pt x="59730" y="11573"/>
                  </a:moveTo>
                  <a:cubicBezTo>
                    <a:pt x="52735" y="11573"/>
                    <a:pt x="46278" y="12791"/>
                    <a:pt x="39820" y="15228"/>
                  </a:cubicBezTo>
                  <a:cubicBezTo>
                    <a:pt x="39282" y="15228"/>
                    <a:pt x="39282" y="15228"/>
                    <a:pt x="38744" y="15228"/>
                  </a:cubicBezTo>
                  <a:cubicBezTo>
                    <a:pt x="6457" y="4263"/>
                    <a:pt x="6457" y="4263"/>
                    <a:pt x="6457" y="4263"/>
                  </a:cubicBezTo>
                  <a:cubicBezTo>
                    <a:pt x="19910" y="24974"/>
                    <a:pt x="19910" y="24974"/>
                    <a:pt x="19910" y="24974"/>
                  </a:cubicBezTo>
                  <a:cubicBezTo>
                    <a:pt x="19910" y="25583"/>
                    <a:pt x="19910" y="26192"/>
                    <a:pt x="19372" y="26802"/>
                  </a:cubicBezTo>
                  <a:cubicBezTo>
                    <a:pt x="8609" y="37157"/>
                    <a:pt x="2152" y="50558"/>
                    <a:pt x="2152" y="64568"/>
                  </a:cubicBezTo>
                  <a:cubicBezTo>
                    <a:pt x="2152" y="93807"/>
                    <a:pt x="27982" y="117563"/>
                    <a:pt x="59730" y="117563"/>
                  </a:cubicBezTo>
                  <a:cubicBezTo>
                    <a:pt x="91479" y="117563"/>
                    <a:pt x="117309" y="93807"/>
                    <a:pt x="117309" y="64568"/>
                  </a:cubicBezTo>
                  <a:cubicBezTo>
                    <a:pt x="117309" y="35329"/>
                    <a:pt x="91479" y="11573"/>
                    <a:pt x="59730" y="1157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4"/>
            <p:cNvSpPr/>
            <p:nvPr/>
          </p:nvSpPr>
          <p:spPr>
            <a:xfrm>
              <a:off x="10914063" y="1881188"/>
              <a:ext cx="679500" cy="531900"/>
            </a:xfrm>
            <a:custGeom>
              <a:avLst/>
              <a:gdLst/>
              <a:ahLst/>
              <a:cxnLst/>
              <a:rect l="l" t="t" r="r" b="b"/>
              <a:pathLst>
                <a:path w="120000" h="120000" extrusionOk="0">
                  <a:moveTo>
                    <a:pt x="92598" y="86060"/>
                  </a:moveTo>
                  <a:cubicBezTo>
                    <a:pt x="90708" y="84848"/>
                    <a:pt x="87874" y="84848"/>
                    <a:pt x="85984" y="86060"/>
                  </a:cubicBezTo>
                  <a:cubicBezTo>
                    <a:pt x="79370" y="76363"/>
                    <a:pt x="79370" y="76363"/>
                    <a:pt x="79370" y="76363"/>
                  </a:cubicBezTo>
                  <a:cubicBezTo>
                    <a:pt x="80314" y="73939"/>
                    <a:pt x="82204" y="71515"/>
                    <a:pt x="83149" y="69090"/>
                  </a:cubicBezTo>
                  <a:cubicBezTo>
                    <a:pt x="85039" y="64242"/>
                    <a:pt x="85984" y="59393"/>
                    <a:pt x="85039" y="54545"/>
                  </a:cubicBezTo>
                  <a:cubicBezTo>
                    <a:pt x="104881" y="47272"/>
                    <a:pt x="104881" y="47272"/>
                    <a:pt x="104881" y="47272"/>
                  </a:cubicBezTo>
                  <a:cubicBezTo>
                    <a:pt x="105826" y="48484"/>
                    <a:pt x="106771" y="49696"/>
                    <a:pt x="107716" y="50909"/>
                  </a:cubicBezTo>
                  <a:cubicBezTo>
                    <a:pt x="111496" y="53333"/>
                    <a:pt x="116220" y="50909"/>
                    <a:pt x="118110" y="46060"/>
                  </a:cubicBezTo>
                  <a:cubicBezTo>
                    <a:pt x="120000" y="41212"/>
                    <a:pt x="119055" y="35151"/>
                    <a:pt x="115275" y="32727"/>
                  </a:cubicBezTo>
                  <a:cubicBezTo>
                    <a:pt x="111496" y="30303"/>
                    <a:pt x="106771" y="31515"/>
                    <a:pt x="104881" y="36363"/>
                  </a:cubicBezTo>
                  <a:cubicBezTo>
                    <a:pt x="103937" y="38787"/>
                    <a:pt x="103937" y="40000"/>
                    <a:pt x="103937" y="41212"/>
                  </a:cubicBezTo>
                  <a:cubicBezTo>
                    <a:pt x="84094" y="49696"/>
                    <a:pt x="84094" y="49696"/>
                    <a:pt x="84094" y="49696"/>
                  </a:cubicBezTo>
                  <a:cubicBezTo>
                    <a:pt x="82204" y="44848"/>
                    <a:pt x="79370" y="41212"/>
                    <a:pt x="76535" y="38787"/>
                  </a:cubicBezTo>
                  <a:cubicBezTo>
                    <a:pt x="70866" y="35151"/>
                    <a:pt x="64251" y="36363"/>
                    <a:pt x="58582" y="40000"/>
                  </a:cubicBezTo>
                  <a:cubicBezTo>
                    <a:pt x="44409" y="16969"/>
                    <a:pt x="44409" y="16969"/>
                    <a:pt x="44409" y="16969"/>
                  </a:cubicBezTo>
                  <a:cubicBezTo>
                    <a:pt x="45354" y="16969"/>
                    <a:pt x="45354" y="16969"/>
                    <a:pt x="45354" y="15757"/>
                  </a:cubicBezTo>
                  <a:cubicBezTo>
                    <a:pt x="47244" y="10909"/>
                    <a:pt x="46299" y="4848"/>
                    <a:pt x="42519" y="2424"/>
                  </a:cubicBezTo>
                  <a:cubicBezTo>
                    <a:pt x="37795" y="0"/>
                    <a:pt x="33070" y="1212"/>
                    <a:pt x="31181" y="6060"/>
                  </a:cubicBezTo>
                  <a:cubicBezTo>
                    <a:pt x="29291" y="10909"/>
                    <a:pt x="31181" y="18181"/>
                    <a:pt x="34960" y="20606"/>
                  </a:cubicBezTo>
                  <a:cubicBezTo>
                    <a:pt x="36850" y="21818"/>
                    <a:pt x="38740" y="21818"/>
                    <a:pt x="41574" y="20606"/>
                  </a:cubicBezTo>
                  <a:cubicBezTo>
                    <a:pt x="55748" y="43636"/>
                    <a:pt x="55748" y="43636"/>
                    <a:pt x="55748" y="43636"/>
                  </a:cubicBezTo>
                  <a:cubicBezTo>
                    <a:pt x="54803" y="44848"/>
                    <a:pt x="53858" y="46060"/>
                    <a:pt x="52913" y="48484"/>
                  </a:cubicBezTo>
                  <a:cubicBezTo>
                    <a:pt x="51023" y="53333"/>
                    <a:pt x="50078" y="58181"/>
                    <a:pt x="51023" y="63030"/>
                  </a:cubicBezTo>
                  <a:cubicBezTo>
                    <a:pt x="16062" y="76363"/>
                    <a:pt x="16062" y="76363"/>
                    <a:pt x="16062" y="76363"/>
                  </a:cubicBezTo>
                  <a:cubicBezTo>
                    <a:pt x="15118" y="75151"/>
                    <a:pt x="14173" y="73939"/>
                    <a:pt x="13228" y="72727"/>
                  </a:cubicBezTo>
                  <a:cubicBezTo>
                    <a:pt x="9448" y="70303"/>
                    <a:pt x="4724" y="72727"/>
                    <a:pt x="1889" y="77575"/>
                  </a:cubicBezTo>
                  <a:cubicBezTo>
                    <a:pt x="0" y="82424"/>
                    <a:pt x="1889" y="88484"/>
                    <a:pt x="5669" y="90909"/>
                  </a:cubicBezTo>
                  <a:cubicBezTo>
                    <a:pt x="9448" y="93333"/>
                    <a:pt x="14173" y="92121"/>
                    <a:pt x="16062" y="87272"/>
                  </a:cubicBezTo>
                  <a:cubicBezTo>
                    <a:pt x="17007" y="84848"/>
                    <a:pt x="17007" y="83636"/>
                    <a:pt x="17007" y="82424"/>
                  </a:cubicBezTo>
                  <a:cubicBezTo>
                    <a:pt x="51968" y="67878"/>
                    <a:pt x="51968" y="67878"/>
                    <a:pt x="51968" y="67878"/>
                  </a:cubicBezTo>
                  <a:cubicBezTo>
                    <a:pt x="53858" y="71515"/>
                    <a:pt x="55748" y="75151"/>
                    <a:pt x="57637" y="76363"/>
                  </a:cubicBezTo>
                  <a:cubicBezTo>
                    <a:pt x="49133" y="98181"/>
                    <a:pt x="49133" y="98181"/>
                    <a:pt x="49133" y="98181"/>
                  </a:cubicBezTo>
                  <a:cubicBezTo>
                    <a:pt x="46299" y="96969"/>
                    <a:pt x="42519" y="99393"/>
                    <a:pt x="40629" y="103030"/>
                  </a:cubicBezTo>
                  <a:cubicBezTo>
                    <a:pt x="38740" y="107878"/>
                    <a:pt x="39685" y="113939"/>
                    <a:pt x="44409" y="117575"/>
                  </a:cubicBezTo>
                  <a:cubicBezTo>
                    <a:pt x="48188" y="119999"/>
                    <a:pt x="52913" y="117575"/>
                    <a:pt x="54803" y="112727"/>
                  </a:cubicBezTo>
                  <a:cubicBezTo>
                    <a:pt x="56692" y="109090"/>
                    <a:pt x="55748" y="104242"/>
                    <a:pt x="52913" y="100606"/>
                  </a:cubicBezTo>
                  <a:cubicBezTo>
                    <a:pt x="62362" y="80000"/>
                    <a:pt x="62362" y="80000"/>
                    <a:pt x="62362" y="80000"/>
                  </a:cubicBezTo>
                  <a:cubicBezTo>
                    <a:pt x="66141" y="81212"/>
                    <a:pt x="70866" y="81212"/>
                    <a:pt x="75590" y="78787"/>
                  </a:cubicBezTo>
                  <a:cubicBezTo>
                    <a:pt x="82204" y="89696"/>
                    <a:pt x="82204" y="89696"/>
                    <a:pt x="82204" y="89696"/>
                  </a:cubicBezTo>
                  <a:cubicBezTo>
                    <a:pt x="82204" y="89696"/>
                    <a:pt x="82204" y="90909"/>
                    <a:pt x="82204" y="90909"/>
                  </a:cubicBezTo>
                  <a:cubicBezTo>
                    <a:pt x="80314" y="95757"/>
                    <a:pt x="82204" y="101818"/>
                    <a:pt x="85984" y="104242"/>
                  </a:cubicBezTo>
                  <a:cubicBezTo>
                    <a:pt x="89763" y="106666"/>
                    <a:pt x="94488" y="105454"/>
                    <a:pt x="96377" y="99393"/>
                  </a:cubicBezTo>
                  <a:cubicBezTo>
                    <a:pt x="98267" y="94545"/>
                    <a:pt x="96377" y="88484"/>
                    <a:pt x="92598" y="86060"/>
                  </a:cubicBezTo>
                  <a:close/>
                  <a:moveTo>
                    <a:pt x="36850" y="15757"/>
                  </a:moveTo>
                  <a:cubicBezTo>
                    <a:pt x="34960" y="14545"/>
                    <a:pt x="34015" y="10909"/>
                    <a:pt x="34960" y="9696"/>
                  </a:cubicBezTo>
                  <a:cubicBezTo>
                    <a:pt x="35905" y="7272"/>
                    <a:pt x="38740" y="6060"/>
                    <a:pt x="39685" y="7272"/>
                  </a:cubicBezTo>
                  <a:cubicBezTo>
                    <a:pt x="41574" y="8484"/>
                    <a:pt x="42519" y="10909"/>
                    <a:pt x="41574" y="13333"/>
                  </a:cubicBezTo>
                  <a:cubicBezTo>
                    <a:pt x="40629" y="15757"/>
                    <a:pt x="38740" y="15757"/>
                    <a:pt x="36850" y="15757"/>
                  </a:cubicBezTo>
                  <a:close/>
                  <a:moveTo>
                    <a:pt x="113385" y="37575"/>
                  </a:moveTo>
                  <a:cubicBezTo>
                    <a:pt x="114330" y="38787"/>
                    <a:pt x="115275" y="41212"/>
                    <a:pt x="114330" y="43636"/>
                  </a:cubicBezTo>
                  <a:cubicBezTo>
                    <a:pt x="113385" y="46060"/>
                    <a:pt x="111496" y="47272"/>
                    <a:pt x="109606" y="46060"/>
                  </a:cubicBezTo>
                  <a:cubicBezTo>
                    <a:pt x="107716" y="44848"/>
                    <a:pt x="107716" y="41212"/>
                    <a:pt x="108661" y="40000"/>
                  </a:cubicBezTo>
                  <a:cubicBezTo>
                    <a:pt x="109606" y="37575"/>
                    <a:pt x="111496" y="36363"/>
                    <a:pt x="113385" y="37575"/>
                  </a:cubicBezTo>
                  <a:close/>
                  <a:moveTo>
                    <a:pt x="7559" y="86060"/>
                  </a:moveTo>
                  <a:cubicBezTo>
                    <a:pt x="5669" y="84848"/>
                    <a:pt x="5669" y="82424"/>
                    <a:pt x="6614" y="80000"/>
                  </a:cubicBezTo>
                  <a:cubicBezTo>
                    <a:pt x="6614" y="77575"/>
                    <a:pt x="9448" y="76363"/>
                    <a:pt x="10393" y="77575"/>
                  </a:cubicBezTo>
                  <a:cubicBezTo>
                    <a:pt x="12283" y="78787"/>
                    <a:pt x="13228" y="82424"/>
                    <a:pt x="12283" y="83636"/>
                  </a:cubicBezTo>
                  <a:cubicBezTo>
                    <a:pt x="11338" y="86060"/>
                    <a:pt x="9448" y="87272"/>
                    <a:pt x="7559" y="86060"/>
                  </a:cubicBezTo>
                  <a:close/>
                  <a:moveTo>
                    <a:pt x="51023" y="110303"/>
                  </a:moveTo>
                  <a:cubicBezTo>
                    <a:pt x="50078" y="112727"/>
                    <a:pt x="48188" y="112727"/>
                    <a:pt x="46299" y="111515"/>
                  </a:cubicBezTo>
                  <a:cubicBezTo>
                    <a:pt x="44409" y="110303"/>
                    <a:pt x="43464" y="107878"/>
                    <a:pt x="44409" y="105454"/>
                  </a:cubicBezTo>
                  <a:cubicBezTo>
                    <a:pt x="45354" y="104242"/>
                    <a:pt x="47244" y="103030"/>
                    <a:pt x="49133" y="104242"/>
                  </a:cubicBezTo>
                  <a:cubicBezTo>
                    <a:pt x="51023" y="105454"/>
                    <a:pt x="51968" y="107878"/>
                    <a:pt x="51023" y="110303"/>
                  </a:cubicBezTo>
                  <a:close/>
                  <a:moveTo>
                    <a:pt x="62362" y="73939"/>
                  </a:moveTo>
                  <a:cubicBezTo>
                    <a:pt x="55748" y="69090"/>
                    <a:pt x="52913" y="59393"/>
                    <a:pt x="56692" y="50909"/>
                  </a:cubicBezTo>
                  <a:cubicBezTo>
                    <a:pt x="59527" y="42424"/>
                    <a:pt x="68031" y="40000"/>
                    <a:pt x="73700" y="43636"/>
                  </a:cubicBezTo>
                  <a:cubicBezTo>
                    <a:pt x="80314" y="48484"/>
                    <a:pt x="83149" y="58181"/>
                    <a:pt x="79370" y="66666"/>
                  </a:cubicBezTo>
                  <a:cubicBezTo>
                    <a:pt x="75590" y="75151"/>
                    <a:pt x="68031" y="77575"/>
                    <a:pt x="62362" y="73939"/>
                  </a:cubicBezTo>
                  <a:close/>
                  <a:moveTo>
                    <a:pt x="87874" y="99393"/>
                  </a:moveTo>
                  <a:cubicBezTo>
                    <a:pt x="85984" y="98181"/>
                    <a:pt x="85039" y="95757"/>
                    <a:pt x="85984" y="93333"/>
                  </a:cubicBezTo>
                  <a:cubicBezTo>
                    <a:pt x="86929" y="90909"/>
                    <a:pt x="88818" y="89696"/>
                    <a:pt x="90708" y="90909"/>
                  </a:cubicBezTo>
                  <a:cubicBezTo>
                    <a:pt x="92598" y="92121"/>
                    <a:pt x="93543" y="94545"/>
                    <a:pt x="92598" y="96969"/>
                  </a:cubicBezTo>
                  <a:cubicBezTo>
                    <a:pt x="91653" y="99393"/>
                    <a:pt x="89763" y="100606"/>
                    <a:pt x="87874" y="9939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5" name="Google Shape;85;p4"/>
          <p:cNvSpPr txBox="1"/>
          <p:nvPr/>
        </p:nvSpPr>
        <p:spPr>
          <a:xfrm>
            <a:off x="75" y="4855407"/>
            <a:ext cx="5108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Barlow Light"/>
                <a:ea typeface="Barlow Light"/>
                <a:cs typeface="Barlow Light"/>
                <a:sym typeface="Barlow Light"/>
              </a:rPr>
              <a:t>Slides by Jo Franchetti - @thisisjofrank</a:t>
            </a:r>
            <a:endParaRPr sz="1000">
              <a:latin typeface="Barlow Light"/>
              <a:ea typeface="Barlow Light"/>
              <a:cs typeface="Barlow Light"/>
              <a:sym typeface="Barlow Ligh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86"/>
        <p:cNvGrpSpPr/>
        <p:nvPr/>
      </p:nvGrpSpPr>
      <p:grpSpPr>
        <a:xfrm>
          <a:off x="0" y="0"/>
          <a:ext cx="0" cy="0"/>
          <a:chOff x="0" y="0"/>
          <a:chExt cx="0" cy="0"/>
        </a:xfrm>
      </p:grpSpPr>
      <p:sp>
        <p:nvSpPr>
          <p:cNvPr id="87" name="Google Shape;87;p5"/>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89" name="Google Shape;89;p5"/>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91" name="Google Shape;91;p5"/>
          <p:cNvSpPr txBox="1">
            <a:spLocks noGrp="1"/>
          </p:cNvSpPr>
          <p:nvPr>
            <p:ph type="body" idx="1"/>
          </p:nvPr>
        </p:nvSpPr>
        <p:spPr>
          <a:xfrm>
            <a:off x="457200" y="1657350"/>
            <a:ext cx="5138700" cy="31809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92" name="Google Shape;92;p5"/>
          <p:cNvGrpSpPr/>
          <p:nvPr/>
        </p:nvGrpSpPr>
        <p:grpSpPr>
          <a:xfrm>
            <a:off x="6422240" y="-62"/>
            <a:ext cx="1652475" cy="2270250"/>
            <a:chOff x="0" y="855663"/>
            <a:chExt cx="1652475" cy="2270250"/>
          </a:xfrm>
        </p:grpSpPr>
        <p:sp>
          <p:nvSpPr>
            <p:cNvPr id="93" name="Google Shape;93;p5"/>
            <p:cNvSpPr/>
            <p:nvPr/>
          </p:nvSpPr>
          <p:spPr>
            <a:xfrm>
              <a:off x="277813" y="2616200"/>
              <a:ext cx="230100" cy="20700"/>
            </a:xfrm>
            <a:custGeom>
              <a:avLst/>
              <a:gdLst/>
              <a:ahLst/>
              <a:cxnLst/>
              <a:rect l="l" t="t" r="r" b="b"/>
              <a:pathLst>
                <a:path w="120000" h="120000" extrusionOk="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5"/>
            <p:cNvSpPr/>
            <p:nvPr/>
          </p:nvSpPr>
          <p:spPr>
            <a:xfrm>
              <a:off x="0" y="2208213"/>
              <a:ext cx="1257300" cy="917700"/>
            </a:xfrm>
            <a:custGeom>
              <a:avLst/>
              <a:gdLst/>
              <a:ahLst/>
              <a:cxnLst/>
              <a:rect l="l" t="t" r="r" b="b"/>
              <a:pathLst>
                <a:path w="120000" h="120000" extrusionOk="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5"/>
            <p:cNvSpPr/>
            <p:nvPr/>
          </p:nvSpPr>
          <p:spPr>
            <a:xfrm>
              <a:off x="133350" y="2701925"/>
              <a:ext cx="374700" cy="22200"/>
            </a:xfrm>
            <a:custGeom>
              <a:avLst/>
              <a:gdLst/>
              <a:ahLst/>
              <a:cxnLst/>
              <a:rect l="l" t="t" r="r" b="b"/>
              <a:pathLst>
                <a:path w="120000" h="120000" extrusionOk="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5"/>
            <p:cNvSpPr/>
            <p:nvPr/>
          </p:nvSpPr>
          <p:spPr>
            <a:xfrm>
              <a:off x="133350" y="295910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5"/>
            <p:cNvSpPr/>
            <p:nvPr/>
          </p:nvSpPr>
          <p:spPr>
            <a:xfrm>
              <a:off x="133350" y="278765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5"/>
            <p:cNvSpPr/>
            <p:nvPr/>
          </p:nvSpPr>
          <p:spPr>
            <a:xfrm>
              <a:off x="133350" y="2873375"/>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5"/>
            <p:cNvSpPr/>
            <p:nvPr/>
          </p:nvSpPr>
          <p:spPr>
            <a:xfrm>
              <a:off x="598488" y="2616200"/>
              <a:ext cx="444600" cy="376200"/>
            </a:xfrm>
            <a:custGeom>
              <a:avLst/>
              <a:gdLst/>
              <a:ahLst/>
              <a:cxnLst/>
              <a:rect l="l" t="t" r="r" b="b"/>
              <a:pathLst>
                <a:path w="120000" h="120000" extrusionOk="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5"/>
            <p:cNvSpPr/>
            <p:nvPr/>
          </p:nvSpPr>
          <p:spPr>
            <a:xfrm>
              <a:off x="1476375" y="2262188"/>
              <a:ext cx="176100" cy="723900"/>
            </a:xfrm>
            <a:custGeom>
              <a:avLst/>
              <a:gdLst/>
              <a:ahLst/>
              <a:cxnLst/>
              <a:rect l="l" t="t" r="r" b="b"/>
              <a:pathLst>
                <a:path w="120000" h="120000" extrusionOk="0">
                  <a:moveTo>
                    <a:pt x="112727" y="68444"/>
                  </a:moveTo>
                  <a:cubicBezTo>
                    <a:pt x="109090" y="68444"/>
                    <a:pt x="105454" y="69333"/>
                    <a:pt x="105454" y="70222"/>
                  </a:cubicBezTo>
                  <a:cubicBezTo>
                    <a:pt x="105454" y="104888"/>
                    <a:pt x="105454" y="104888"/>
                    <a:pt x="105454" y="104888"/>
                  </a:cubicBezTo>
                  <a:cubicBezTo>
                    <a:pt x="105454" y="107555"/>
                    <a:pt x="98181" y="110222"/>
                    <a:pt x="87272" y="111111"/>
                  </a:cubicBezTo>
                  <a:cubicBezTo>
                    <a:pt x="87272" y="83555"/>
                    <a:pt x="87272" y="83555"/>
                    <a:pt x="87272" y="83555"/>
                  </a:cubicBezTo>
                  <a:cubicBezTo>
                    <a:pt x="87272" y="83555"/>
                    <a:pt x="87272" y="83555"/>
                    <a:pt x="87272" y="83555"/>
                  </a:cubicBezTo>
                  <a:cubicBezTo>
                    <a:pt x="87272" y="24000"/>
                    <a:pt x="87272" y="24000"/>
                    <a:pt x="87272" y="24000"/>
                  </a:cubicBezTo>
                  <a:cubicBezTo>
                    <a:pt x="87272" y="24000"/>
                    <a:pt x="87272" y="24000"/>
                    <a:pt x="87272" y="23111"/>
                  </a:cubicBezTo>
                  <a:cubicBezTo>
                    <a:pt x="87272" y="23111"/>
                    <a:pt x="87272" y="23111"/>
                    <a:pt x="87272" y="23111"/>
                  </a:cubicBezTo>
                  <a:cubicBezTo>
                    <a:pt x="87272" y="23111"/>
                    <a:pt x="87272" y="23111"/>
                    <a:pt x="87272" y="23111"/>
                  </a:cubicBezTo>
                  <a:cubicBezTo>
                    <a:pt x="87272" y="23111"/>
                    <a:pt x="87272" y="23111"/>
                    <a:pt x="87272" y="23111"/>
                  </a:cubicBezTo>
                  <a:cubicBezTo>
                    <a:pt x="50909" y="1777"/>
                    <a:pt x="50909" y="1777"/>
                    <a:pt x="50909" y="1777"/>
                  </a:cubicBezTo>
                  <a:cubicBezTo>
                    <a:pt x="50909" y="888"/>
                    <a:pt x="47272" y="0"/>
                    <a:pt x="43636" y="0"/>
                  </a:cubicBezTo>
                  <a:cubicBezTo>
                    <a:pt x="40000" y="0"/>
                    <a:pt x="36363" y="888"/>
                    <a:pt x="36363" y="1777"/>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4000"/>
                    <a:pt x="0" y="24000"/>
                    <a:pt x="0" y="24000"/>
                  </a:cubicBezTo>
                  <a:cubicBezTo>
                    <a:pt x="0" y="83555"/>
                    <a:pt x="0" y="83555"/>
                    <a:pt x="0" y="83555"/>
                  </a:cubicBezTo>
                  <a:cubicBezTo>
                    <a:pt x="0" y="117333"/>
                    <a:pt x="0" y="117333"/>
                    <a:pt x="0" y="117333"/>
                  </a:cubicBezTo>
                  <a:cubicBezTo>
                    <a:pt x="0" y="118222"/>
                    <a:pt x="0" y="119111"/>
                    <a:pt x="3636" y="119111"/>
                  </a:cubicBezTo>
                  <a:cubicBezTo>
                    <a:pt x="3636" y="119111"/>
                    <a:pt x="7272" y="120000"/>
                    <a:pt x="7272" y="120000"/>
                  </a:cubicBezTo>
                  <a:cubicBezTo>
                    <a:pt x="76363" y="120000"/>
                    <a:pt x="76363" y="120000"/>
                    <a:pt x="76363" y="120000"/>
                  </a:cubicBezTo>
                  <a:cubicBezTo>
                    <a:pt x="83636" y="120000"/>
                    <a:pt x="87272" y="119111"/>
                    <a:pt x="87272" y="117333"/>
                  </a:cubicBezTo>
                  <a:cubicBezTo>
                    <a:pt x="87272" y="115555"/>
                    <a:pt x="87272" y="115555"/>
                    <a:pt x="87272" y="115555"/>
                  </a:cubicBezTo>
                  <a:cubicBezTo>
                    <a:pt x="105454" y="114666"/>
                    <a:pt x="120000" y="110222"/>
                    <a:pt x="120000" y="104888"/>
                  </a:cubicBezTo>
                  <a:cubicBezTo>
                    <a:pt x="120000" y="70222"/>
                    <a:pt x="120000" y="70222"/>
                    <a:pt x="120000" y="70222"/>
                  </a:cubicBezTo>
                  <a:cubicBezTo>
                    <a:pt x="120000" y="69333"/>
                    <a:pt x="116363" y="68444"/>
                    <a:pt x="112727" y="68444"/>
                  </a:cubicBezTo>
                  <a:close/>
                  <a:moveTo>
                    <a:pt x="69090" y="80888"/>
                  </a:moveTo>
                  <a:cubicBezTo>
                    <a:pt x="18181" y="80888"/>
                    <a:pt x="18181" y="80888"/>
                    <a:pt x="18181" y="80888"/>
                  </a:cubicBezTo>
                  <a:cubicBezTo>
                    <a:pt x="18181" y="25777"/>
                    <a:pt x="18181" y="25777"/>
                    <a:pt x="18181" y="25777"/>
                  </a:cubicBezTo>
                  <a:cubicBezTo>
                    <a:pt x="69090" y="25777"/>
                    <a:pt x="69090" y="25777"/>
                    <a:pt x="69090" y="25777"/>
                  </a:cubicBezTo>
                  <a:lnTo>
                    <a:pt x="69090" y="80888"/>
                  </a:lnTo>
                  <a:close/>
                  <a:moveTo>
                    <a:pt x="43636" y="8000"/>
                  </a:moveTo>
                  <a:cubicBezTo>
                    <a:pt x="65454" y="21333"/>
                    <a:pt x="65454" y="21333"/>
                    <a:pt x="65454" y="21333"/>
                  </a:cubicBezTo>
                  <a:cubicBezTo>
                    <a:pt x="21818" y="21333"/>
                    <a:pt x="21818" y="21333"/>
                    <a:pt x="21818" y="21333"/>
                  </a:cubicBezTo>
                  <a:lnTo>
                    <a:pt x="43636" y="8000"/>
                  </a:lnTo>
                  <a:close/>
                  <a:moveTo>
                    <a:pt x="18181" y="115555"/>
                  </a:moveTo>
                  <a:cubicBezTo>
                    <a:pt x="18181" y="85333"/>
                    <a:pt x="18181" y="85333"/>
                    <a:pt x="18181" y="85333"/>
                  </a:cubicBezTo>
                  <a:cubicBezTo>
                    <a:pt x="69090" y="85333"/>
                    <a:pt x="69090" y="85333"/>
                    <a:pt x="69090" y="85333"/>
                  </a:cubicBezTo>
                  <a:cubicBezTo>
                    <a:pt x="69090" y="115555"/>
                    <a:pt x="69090" y="115555"/>
                    <a:pt x="69090" y="115555"/>
                  </a:cubicBezTo>
                  <a:lnTo>
                    <a:pt x="18181" y="11555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5"/>
            <p:cNvSpPr/>
            <p:nvPr/>
          </p:nvSpPr>
          <p:spPr>
            <a:xfrm>
              <a:off x="207963" y="855663"/>
              <a:ext cx="711300" cy="1701900"/>
            </a:xfrm>
            <a:custGeom>
              <a:avLst/>
              <a:gdLst/>
              <a:ahLst/>
              <a:cxnLst/>
              <a:rect l="l" t="t" r="r" b="b"/>
              <a:pathLst>
                <a:path w="120000" h="120000" extrusionOk="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2" name="Google Shape;102;p5"/>
          <p:cNvGrpSpPr/>
          <p:nvPr/>
        </p:nvGrpSpPr>
        <p:grpSpPr>
          <a:xfrm>
            <a:off x="7106138" y="2674863"/>
            <a:ext cx="1551087" cy="2468625"/>
            <a:chOff x="715963" y="3538538"/>
            <a:chExt cx="1551087" cy="2468625"/>
          </a:xfrm>
        </p:grpSpPr>
        <p:sp>
          <p:nvSpPr>
            <p:cNvPr id="103" name="Google Shape;103;p5"/>
            <p:cNvSpPr/>
            <p:nvPr/>
          </p:nvSpPr>
          <p:spPr>
            <a:xfrm>
              <a:off x="785813" y="4429125"/>
              <a:ext cx="15900" cy="33300"/>
            </a:xfrm>
            <a:custGeom>
              <a:avLst/>
              <a:gdLst/>
              <a:ahLst/>
              <a:cxnLst/>
              <a:rect l="l" t="t" r="r" b="b"/>
              <a:pathLst>
                <a:path w="120000" h="120000" extrusionOk="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5"/>
            <p:cNvSpPr/>
            <p:nvPr/>
          </p:nvSpPr>
          <p:spPr>
            <a:xfrm>
              <a:off x="817563" y="4429125"/>
              <a:ext cx="15900" cy="33300"/>
            </a:xfrm>
            <a:custGeom>
              <a:avLst/>
              <a:gdLst/>
              <a:ahLst/>
              <a:cxnLst/>
              <a:rect l="l" t="t" r="r" b="b"/>
              <a:pathLst>
                <a:path w="120000" h="120000" extrusionOk="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5"/>
            <p:cNvSpPr/>
            <p:nvPr/>
          </p:nvSpPr>
          <p:spPr>
            <a:xfrm>
              <a:off x="715963" y="4392613"/>
              <a:ext cx="187200" cy="401700"/>
            </a:xfrm>
            <a:custGeom>
              <a:avLst/>
              <a:gdLst/>
              <a:ahLst/>
              <a:cxnLst/>
              <a:rect l="l" t="t" r="r" b="b"/>
              <a:pathLst>
                <a:path w="120000" h="120000" extrusionOk="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5"/>
            <p:cNvSpPr/>
            <p:nvPr/>
          </p:nvSpPr>
          <p:spPr>
            <a:xfrm>
              <a:off x="758825" y="4521200"/>
              <a:ext cx="101700" cy="27000"/>
            </a:xfrm>
            <a:custGeom>
              <a:avLst/>
              <a:gdLst/>
              <a:ahLst/>
              <a:cxnLst/>
              <a:rect l="l" t="t" r="r" b="b"/>
              <a:pathLst>
                <a:path w="120000" h="120000" extrusionOk="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5"/>
            <p:cNvSpPr/>
            <p:nvPr/>
          </p:nvSpPr>
          <p:spPr>
            <a:xfrm>
              <a:off x="1293813" y="4230688"/>
              <a:ext cx="523800" cy="371400"/>
            </a:xfrm>
            <a:custGeom>
              <a:avLst/>
              <a:gdLst/>
              <a:ahLst/>
              <a:cxnLst/>
              <a:rect l="l" t="t" r="r" b="b"/>
              <a:pathLst>
                <a:path w="120000" h="120000" extrusionOk="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5"/>
            <p:cNvSpPr/>
            <p:nvPr/>
          </p:nvSpPr>
          <p:spPr>
            <a:xfrm>
              <a:off x="1106488" y="3538538"/>
              <a:ext cx="936600" cy="1255800"/>
            </a:xfrm>
            <a:custGeom>
              <a:avLst/>
              <a:gdLst/>
              <a:ahLst/>
              <a:cxnLst/>
              <a:rect l="l" t="t" r="r" b="b"/>
              <a:pathLst>
                <a:path w="120000" h="120000" extrusionOk="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5"/>
            <p:cNvSpPr/>
            <p:nvPr/>
          </p:nvSpPr>
          <p:spPr>
            <a:xfrm>
              <a:off x="1293813" y="3748088"/>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5"/>
            <p:cNvSpPr/>
            <p:nvPr/>
          </p:nvSpPr>
          <p:spPr>
            <a:xfrm>
              <a:off x="1293813" y="3919538"/>
              <a:ext cx="250800" cy="27000"/>
            </a:xfrm>
            <a:custGeom>
              <a:avLst/>
              <a:gdLst/>
              <a:ahLst/>
              <a:cxnLst/>
              <a:rect l="l" t="t" r="r" b="b"/>
              <a:pathLst>
                <a:path w="120000" h="120000" extrusionOk="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5"/>
            <p:cNvSpPr/>
            <p:nvPr/>
          </p:nvSpPr>
          <p:spPr>
            <a:xfrm>
              <a:off x="1325563" y="4048125"/>
              <a:ext cx="480900" cy="301500"/>
            </a:xfrm>
            <a:custGeom>
              <a:avLst/>
              <a:gdLst/>
              <a:ahLst/>
              <a:cxnLst/>
              <a:rect l="l" t="t" r="r" b="b"/>
              <a:pathLst>
                <a:path w="120000" h="120000" extrusionOk="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5"/>
            <p:cNvSpPr/>
            <p:nvPr/>
          </p:nvSpPr>
          <p:spPr>
            <a:xfrm>
              <a:off x="1293813" y="3833813"/>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5"/>
            <p:cNvSpPr/>
            <p:nvPr/>
          </p:nvSpPr>
          <p:spPr>
            <a:xfrm>
              <a:off x="1555750" y="4462463"/>
              <a:ext cx="711300" cy="1544700"/>
            </a:xfrm>
            <a:custGeom>
              <a:avLst/>
              <a:gdLst/>
              <a:ahLst/>
              <a:cxnLst/>
              <a:rect l="l" t="t" r="r" b="b"/>
              <a:pathLst>
                <a:path w="120000" h="120000" extrusionOk="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4" name="Google Shape;114;p5"/>
          <p:cNvSpPr txBox="1"/>
          <p:nvPr/>
        </p:nvSpPr>
        <p:spPr>
          <a:xfrm>
            <a:off x="75" y="4855407"/>
            <a:ext cx="5108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Barlow Light"/>
                <a:ea typeface="Barlow Light"/>
                <a:cs typeface="Barlow Light"/>
                <a:sym typeface="Barlow Light"/>
              </a:rPr>
              <a:t>Slides by Jo Franchetti - @thisisjofrank</a:t>
            </a:r>
            <a:endParaRPr sz="1000">
              <a:latin typeface="Barlow Light"/>
              <a:ea typeface="Barlow Light"/>
              <a:cs typeface="Barlow Light"/>
              <a:sym typeface="Barlow Ligh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15"/>
        <p:cNvGrpSpPr/>
        <p:nvPr/>
      </p:nvGrpSpPr>
      <p:grpSpPr>
        <a:xfrm>
          <a:off x="0" y="0"/>
          <a:ext cx="0" cy="0"/>
          <a:chOff x="0" y="0"/>
          <a:chExt cx="0" cy="0"/>
        </a:xfrm>
      </p:grpSpPr>
      <p:sp>
        <p:nvSpPr>
          <p:cNvPr id="116" name="Google Shape;116;p6"/>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6"/>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19" name="Google Shape;119;p6"/>
          <p:cNvSpPr txBox="1">
            <a:spLocks noGrp="1"/>
          </p:cNvSpPr>
          <p:nvPr>
            <p:ph type="body" idx="1"/>
          </p:nvPr>
        </p:nvSpPr>
        <p:spPr>
          <a:xfrm>
            <a:off x="457200" y="1672300"/>
            <a:ext cx="2494200" cy="31551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20" name="Google Shape;120;p6"/>
          <p:cNvSpPr txBox="1">
            <a:spLocks noGrp="1"/>
          </p:cNvSpPr>
          <p:nvPr>
            <p:ph type="body" idx="2"/>
          </p:nvPr>
        </p:nvSpPr>
        <p:spPr>
          <a:xfrm>
            <a:off x="3101652" y="1672300"/>
            <a:ext cx="2494200" cy="31551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21" name="Google Shape;121;p6"/>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122" name="Google Shape;122;p6"/>
          <p:cNvGrpSpPr/>
          <p:nvPr/>
        </p:nvGrpSpPr>
        <p:grpSpPr>
          <a:xfrm>
            <a:off x="6489150" y="0"/>
            <a:ext cx="1882725" cy="2446200"/>
            <a:chOff x="3357563" y="850900"/>
            <a:chExt cx="1882725" cy="2446200"/>
          </a:xfrm>
        </p:grpSpPr>
        <p:sp>
          <p:nvSpPr>
            <p:cNvPr id="123" name="Google Shape;123;p6"/>
            <p:cNvSpPr/>
            <p:nvPr/>
          </p:nvSpPr>
          <p:spPr>
            <a:xfrm>
              <a:off x="3833813" y="2476500"/>
              <a:ext cx="27000" cy="27000"/>
            </a:xfrm>
            <a:custGeom>
              <a:avLst/>
              <a:gdLst/>
              <a:ahLst/>
              <a:cxnLst/>
              <a:rect l="l" t="t" r="r" b="b"/>
              <a:pathLst>
                <a:path w="120000" h="120000" extrusionOk="0">
                  <a:moveTo>
                    <a:pt x="98823" y="0"/>
                  </a:moveTo>
                  <a:lnTo>
                    <a:pt x="0" y="0"/>
                  </a:lnTo>
                  <a:lnTo>
                    <a:pt x="0" y="120000"/>
                  </a:lnTo>
                  <a:lnTo>
                    <a:pt x="120000" y="120000"/>
                  </a:lnTo>
                  <a:lnTo>
                    <a:pt x="9882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6"/>
            <p:cNvSpPr/>
            <p:nvPr/>
          </p:nvSpPr>
          <p:spPr>
            <a:xfrm>
              <a:off x="3736975" y="2476500"/>
              <a:ext cx="577800" cy="579300"/>
            </a:xfrm>
            <a:custGeom>
              <a:avLst/>
              <a:gdLst/>
              <a:ahLst/>
              <a:cxnLst/>
              <a:rect l="l" t="t" r="r" b="b"/>
              <a:pathLst>
                <a:path w="120000" h="120000" extrusionOk="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6"/>
            <p:cNvSpPr/>
            <p:nvPr/>
          </p:nvSpPr>
          <p:spPr>
            <a:xfrm>
              <a:off x="4829175" y="2943225"/>
              <a:ext cx="250800" cy="252300"/>
            </a:xfrm>
            <a:custGeom>
              <a:avLst/>
              <a:gdLst/>
              <a:ahLst/>
              <a:cxnLst/>
              <a:rect l="l" t="t" r="r" b="b"/>
              <a:pathLst>
                <a:path w="120000" h="120000" extrusionOk="0">
                  <a:moveTo>
                    <a:pt x="58723" y="120000"/>
                  </a:moveTo>
                  <a:cubicBezTo>
                    <a:pt x="25531" y="120000"/>
                    <a:pt x="0" y="91914"/>
                    <a:pt x="0" y="58723"/>
                  </a:cubicBezTo>
                  <a:cubicBezTo>
                    <a:pt x="0" y="28085"/>
                    <a:pt x="25531" y="0"/>
                    <a:pt x="58723" y="0"/>
                  </a:cubicBezTo>
                  <a:cubicBezTo>
                    <a:pt x="91914" y="0"/>
                    <a:pt x="120000" y="28085"/>
                    <a:pt x="120000" y="58723"/>
                  </a:cubicBezTo>
                  <a:cubicBezTo>
                    <a:pt x="120000" y="91914"/>
                    <a:pt x="91914" y="120000"/>
                    <a:pt x="58723" y="120000"/>
                  </a:cubicBezTo>
                  <a:close/>
                  <a:moveTo>
                    <a:pt x="58723" y="12765"/>
                  </a:moveTo>
                  <a:cubicBezTo>
                    <a:pt x="33191" y="12765"/>
                    <a:pt x="12765" y="33191"/>
                    <a:pt x="12765" y="58723"/>
                  </a:cubicBezTo>
                  <a:cubicBezTo>
                    <a:pt x="12765" y="86808"/>
                    <a:pt x="33191" y="107234"/>
                    <a:pt x="58723" y="107234"/>
                  </a:cubicBezTo>
                  <a:cubicBezTo>
                    <a:pt x="84255" y="107234"/>
                    <a:pt x="104680" y="86808"/>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6"/>
            <p:cNvSpPr/>
            <p:nvPr/>
          </p:nvSpPr>
          <p:spPr>
            <a:xfrm>
              <a:off x="4887913" y="2825750"/>
              <a:ext cx="250800" cy="252300"/>
            </a:xfrm>
            <a:custGeom>
              <a:avLst/>
              <a:gdLst/>
              <a:ahLst/>
              <a:cxnLst/>
              <a:rect l="l" t="t" r="r" b="b"/>
              <a:pathLst>
                <a:path w="120000" h="120000" extrusionOk="0">
                  <a:moveTo>
                    <a:pt x="102127" y="40851"/>
                  </a:moveTo>
                  <a:cubicBezTo>
                    <a:pt x="104680" y="45957"/>
                    <a:pt x="104680" y="53617"/>
                    <a:pt x="104680" y="58723"/>
                  </a:cubicBezTo>
                  <a:cubicBezTo>
                    <a:pt x="104680" y="84255"/>
                    <a:pt x="84255" y="107234"/>
                    <a:pt x="58723" y="107234"/>
                  </a:cubicBezTo>
                  <a:cubicBezTo>
                    <a:pt x="33191" y="107234"/>
                    <a:pt x="12765" y="84255"/>
                    <a:pt x="12765" y="58723"/>
                  </a:cubicBezTo>
                  <a:cubicBezTo>
                    <a:pt x="12765" y="33191"/>
                    <a:pt x="33191" y="12765"/>
                    <a:pt x="58723" y="12765"/>
                  </a:cubicBezTo>
                  <a:cubicBezTo>
                    <a:pt x="66382" y="12765"/>
                    <a:pt x="74042" y="15319"/>
                    <a:pt x="79148" y="17872"/>
                  </a:cubicBezTo>
                  <a:cubicBezTo>
                    <a:pt x="79148" y="15319"/>
                    <a:pt x="79148" y="10212"/>
                    <a:pt x="76595" y="7659"/>
                  </a:cubicBezTo>
                  <a:cubicBezTo>
                    <a:pt x="76595" y="5106"/>
                    <a:pt x="76595" y="5106"/>
                    <a:pt x="76595" y="2553"/>
                  </a:cubicBezTo>
                  <a:cubicBezTo>
                    <a:pt x="71489" y="0"/>
                    <a:pt x="66382" y="0"/>
                    <a:pt x="58723" y="0"/>
                  </a:cubicBezTo>
                  <a:cubicBezTo>
                    <a:pt x="25531" y="0"/>
                    <a:pt x="0" y="25531"/>
                    <a:pt x="0" y="58723"/>
                  </a:cubicBezTo>
                  <a:cubicBezTo>
                    <a:pt x="0" y="91914"/>
                    <a:pt x="25531" y="120000"/>
                    <a:pt x="58723" y="120000"/>
                  </a:cubicBezTo>
                  <a:cubicBezTo>
                    <a:pt x="91914" y="120000"/>
                    <a:pt x="120000" y="91914"/>
                    <a:pt x="120000" y="58723"/>
                  </a:cubicBezTo>
                  <a:cubicBezTo>
                    <a:pt x="120000" y="53617"/>
                    <a:pt x="117446" y="45957"/>
                    <a:pt x="114893" y="38297"/>
                  </a:cubicBezTo>
                  <a:cubicBezTo>
                    <a:pt x="109787" y="38297"/>
                    <a:pt x="107234" y="40851"/>
                    <a:pt x="102127" y="4085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6"/>
            <p:cNvSpPr/>
            <p:nvPr/>
          </p:nvSpPr>
          <p:spPr>
            <a:xfrm>
              <a:off x="4770438" y="2825750"/>
              <a:ext cx="250800" cy="252300"/>
            </a:xfrm>
            <a:custGeom>
              <a:avLst/>
              <a:gdLst/>
              <a:ahLst/>
              <a:cxnLst/>
              <a:rect l="l" t="t" r="r" b="b"/>
              <a:pathLst>
                <a:path w="120000" h="120000" extrusionOk="0">
                  <a:moveTo>
                    <a:pt x="58723" y="120000"/>
                  </a:moveTo>
                  <a:cubicBezTo>
                    <a:pt x="25531" y="120000"/>
                    <a:pt x="0" y="91914"/>
                    <a:pt x="0" y="58723"/>
                  </a:cubicBezTo>
                  <a:cubicBezTo>
                    <a:pt x="0" y="25531"/>
                    <a:pt x="25531" y="0"/>
                    <a:pt x="58723" y="0"/>
                  </a:cubicBezTo>
                  <a:cubicBezTo>
                    <a:pt x="91914" y="0"/>
                    <a:pt x="120000" y="25531"/>
                    <a:pt x="120000" y="58723"/>
                  </a:cubicBezTo>
                  <a:cubicBezTo>
                    <a:pt x="120000" y="91914"/>
                    <a:pt x="91914" y="120000"/>
                    <a:pt x="58723" y="120000"/>
                  </a:cubicBezTo>
                  <a:close/>
                  <a:moveTo>
                    <a:pt x="58723" y="12765"/>
                  </a:moveTo>
                  <a:cubicBezTo>
                    <a:pt x="33191" y="12765"/>
                    <a:pt x="12765" y="33191"/>
                    <a:pt x="12765" y="58723"/>
                  </a:cubicBezTo>
                  <a:cubicBezTo>
                    <a:pt x="12765" y="84255"/>
                    <a:pt x="33191" y="107234"/>
                    <a:pt x="58723" y="107234"/>
                  </a:cubicBezTo>
                  <a:cubicBezTo>
                    <a:pt x="84255" y="107234"/>
                    <a:pt x="104680" y="84255"/>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6"/>
            <p:cNvSpPr/>
            <p:nvPr/>
          </p:nvSpPr>
          <p:spPr>
            <a:xfrm>
              <a:off x="4448175" y="1768475"/>
              <a:ext cx="577800" cy="579300"/>
            </a:xfrm>
            <a:custGeom>
              <a:avLst/>
              <a:gdLst/>
              <a:ahLst/>
              <a:cxnLst/>
              <a:rect l="l" t="t" r="r" b="b"/>
              <a:pathLst>
                <a:path w="120000" h="120000" extrusionOk="0">
                  <a:moveTo>
                    <a:pt x="116666" y="120000"/>
                  </a:moveTo>
                  <a:cubicBezTo>
                    <a:pt x="2222" y="120000"/>
                    <a:pt x="2222" y="120000"/>
                    <a:pt x="2222" y="120000"/>
                  </a:cubicBezTo>
                  <a:cubicBezTo>
                    <a:pt x="1111" y="120000"/>
                    <a:pt x="0" y="118888"/>
                    <a:pt x="0" y="116666"/>
                  </a:cubicBezTo>
                  <a:cubicBezTo>
                    <a:pt x="0" y="2222"/>
                    <a:pt x="0" y="2222"/>
                    <a:pt x="0" y="2222"/>
                  </a:cubicBezTo>
                  <a:cubicBezTo>
                    <a:pt x="0" y="1111"/>
                    <a:pt x="1111" y="0"/>
                    <a:pt x="2222" y="0"/>
                  </a:cubicBezTo>
                  <a:cubicBezTo>
                    <a:pt x="82222" y="0"/>
                    <a:pt x="82222" y="0"/>
                    <a:pt x="82222" y="0"/>
                  </a:cubicBezTo>
                  <a:cubicBezTo>
                    <a:pt x="83333" y="0"/>
                    <a:pt x="83333" y="0"/>
                    <a:pt x="84444" y="1111"/>
                  </a:cubicBezTo>
                  <a:cubicBezTo>
                    <a:pt x="118888" y="35555"/>
                    <a:pt x="118888" y="35555"/>
                    <a:pt x="118888" y="35555"/>
                  </a:cubicBezTo>
                  <a:cubicBezTo>
                    <a:pt x="120000" y="35555"/>
                    <a:pt x="120000" y="36666"/>
                    <a:pt x="120000" y="37777"/>
                  </a:cubicBezTo>
                  <a:cubicBezTo>
                    <a:pt x="120000" y="116666"/>
                    <a:pt x="120000" y="116666"/>
                    <a:pt x="120000" y="116666"/>
                  </a:cubicBezTo>
                  <a:cubicBezTo>
                    <a:pt x="120000" y="118888"/>
                    <a:pt x="118888" y="120000"/>
                    <a:pt x="116666" y="120000"/>
                  </a:cubicBezTo>
                  <a:close/>
                  <a:moveTo>
                    <a:pt x="5555" y="114444"/>
                  </a:moveTo>
                  <a:cubicBezTo>
                    <a:pt x="114444" y="114444"/>
                    <a:pt x="114444" y="114444"/>
                    <a:pt x="114444" y="114444"/>
                  </a:cubicBezTo>
                  <a:cubicBezTo>
                    <a:pt x="114444" y="38888"/>
                    <a:pt x="114444" y="38888"/>
                    <a:pt x="114444" y="38888"/>
                  </a:cubicBezTo>
                  <a:cubicBezTo>
                    <a:pt x="81111" y="5555"/>
                    <a:pt x="81111" y="5555"/>
                    <a:pt x="81111" y="5555"/>
                  </a:cubicBezTo>
                  <a:cubicBezTo>
                    <a:pt x="5555" y="5555"/>
                    <a:pt x="5555" y="5555"/>
                    <a:pt x="5555" y="5555"/>
                  </a:cubicBezTo>
                  <a:lnTo>
                    <a:pt x="5555" y="11444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6"/>
            <p:cNvSpPr/>
            <p:nvPr/>
          </p:nvSpPr>
          <p:spPr>
            <a:xfrm>
              <a:off x="4829175" y="1779588"/>
              <a:ext cx="180900" cy="182700"/>
            </a:xfrm>
            <a:custGeom>
              <a:avLst/>
              <a:gdLst/>
              <a:ahLst/>
              <a:cxnLst/>
              <a:rect l="l" t="t" r="r" b="b"/>
              <a:pathLst>
                <a:path w="120000" h="120000" extrusionOk="0">
                  <a:moveTo>
                    <a:pt x="120000" y="120000"/>
                  </a:moveTo>
                  <a:cubicBezTo>
                    <a:pt x="10588" y="120000"/>
                    <a:pt x="10588" y="120000"/>
                    <a:pt x="10588" y="120000"/>
                  </a:cubicBezTo>
                  <a:cubicBezTo>
                    <a:pt x="3529" y="120000"/>
                    <a:pt x="0" y="116470"/>
                    <a:pt x="0" y="11294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6"/>
            <p:cNvSpPr/>
            <p:nvPr/>
          </p:nvSpPr>
          <p:spPr>
            <a:xfrm>
              <a:off x="4662488" y="2717800"/>
              <a:ext cx="577800" cy="579300"/>
            </a:xfrm>
            <a:custGeom>
              <a:avLst/>
              <a:gdLst/>
              <a:ahLst/>
              <a:cxnLst/>
              <a:rect l="l" t="t" r="r" b="b"/>
              <a:pathLst>
                <a:path w="120000" h="120000" extrusionOk="0">
                  <a:moveTo>
                    <a:pt x="117777" y="120000"/>
                  </a:moveTo>
                  <a:cubicBezTo>
                    <a:pt x="3333" y="120000"/>
                    <a:pt x="3333" y="120000"/>
                    <a:pt x="3333" y="120000"/>
                  </a:cubicBezTo>
                  <a:cubicBezTo>
                    <a:pt x="1111" y="120000"/>
                    <a:pt x="0" y="118888"/>
                    <a:pt x="0" y="117777"/>
                  </a:cubicBezTo>
                  <a:cubicBezTo>
                    <a:pt x="0" y="3333"/>
                    <a:pt x="0" y="3333"/>
                    <a:pt x="0" y="3333"/>
                  </a:cubicBezTo>
                  <a:cubicBezTo>
                    <a:pt x="0" y="2222"/>
                    <a:pt x="1111" y="0"/>
                    <a:pt x="3333" y="0"/>
                  </a:cubicBezTo>
                  <a:cubicBezTo>
                    <a:pt x="82222" y="0"/>
                    <a:pt x="82222" y="0"/>
                    <a:pt x="82222" y="0"/>
                  </a:cubicBezTo>
                  <a:cubicBezTo>
                    <a:pt x="83333" y="0"/>
                    <a:pt x="84444" y="1111"/>
                    <a:pt x="84444" y="1111"/>
                  </a:cubicBezTo>
                  <a:cubicBezTo>
                    <a:pt x="120000" y="35555"/>
                    <a:pt x="120000" y="35555"/>
                    <a:pt x="120000" y="35555"/>
                  </a:cubicBezTo>
                  <a:cubicBezTo>
                    <a:pt x="120000" y="36666"/>
                    <a:pt x="120000" y="37777"/>
                    <a:pt x="120000" y="37777"/>
                  </a:cubicBezTo>
                  <a:cubicBezTo>
                    <a:pt x="120000" y="117777"/>
                    <a:pt x="120000" y="117777"/>
                    <a:pt x="120000" y="117777"/>
                  </a:cubicBezTo>
                  <a:cubicBezTo>
                    <a:pt x="120000" y="118888"/>
                    <a:pt x="118888" y="120000"/>
                    <a:pt x="117777" y="120000"/>
                  </a:cubicBezTo>
                  <a:close/>
                  <a:moveTo>
                    <a:pt x="5555" y="114444"/>
                  </a:moveTo>
                  <a:cubicBezTo>
                    <a:pt x="114444" y="114444"/>
                    <a:pt x="114444" y="114444"/>
                    <a:pt x="114444" y="114444"/>
                  </a:cubicBezTo>
                  <a:cubicBezTo>
                    <a:pt x="114444" y="38888"/>
                    <a:pt x="114444" y="38888"/>
                    <a:pt x="114444" y="38888"/>
                  </a:cubicBezTo>
                  <a:cubicBezTo>
                    <a:pt x="81111" y="6666"/>
                    <a:pt x="81111" y="6666"/>
                    <a:pt x="81111" y="6666"/>
                  </a:cubicBezTo>
                  <a:cubicBezTo>
                    <a:pt x="5555" y="6666"/>
                    <a:pt x="5555" y="6666"/>
                    <a:pt x="5555" y="6666"/>
                  </a:cubicBezTo>
                  <a:lnTo>
                    <a:pt x="5555" y="11444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6"/>
            <p:cNvSpPr/>
            <p:nvPr/>
          </p:nvSpPr>
          <p:spPr>
            <a:xfrm>
              <a:off x="5048250" y="2733675"/>
              <a:ext cx="180900" cy="182700"/>
            </a:xfrm>
            <a:custGeom>
              <a:avLst/>
              <a:gdLst/>
              <a:ahLst/>
              <a:cxnLst/>
              <a:rect l="l" t="t" r="r" b="b"/>
              <a:pathLst>
                <a:path w="120000" h="120000" extrusionOk="0">
                  <a:moveTo>
                    <a:pt x="120000" y="120000"/>
                  </a:moveTo>
                  <a:cubicBezTo>
                    <a:pt x="7058" y="120000"/>
                    <a:pt x="7058" y="120000"/>
                    <a:pt x="7058" y="120000"/>
                  </a:cubicBezTo>
                  <a:cubicBezTo>
                    <a:pt x="3529" y="120000"/>
                    <a:pt x="0" y="116470"/>
                    <a:pt x="0" y="10941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6"/>
            <p:cNvSpPr/>
            <p:nvPr/>
          </p:nvSpPr>
          <p:spPr>
            <a:xfrm>
              <a:off x="4529138" y="2149475"/>
              <a:ext cx="379500" cy="81000"/>
            </a:xfrm>
            <a:custGeom>
              <a:avLst/>
              <a:gdLst/>
              <a:ahLst/>
              <a:cxnLst/>
              <a:rect l="l" t="t" r="r" b="b"/>
              <a:pathLst>
                <a:path w="120000" h="120000" extrusionOk="0">
                  <a:moveTo>
                    <a:pt x="81126" y="112000"/>
                  </a:moveTo>
                  <a:cubicBezTo>
                    <a:pt x="76056" y="112000"/>
                    <a:pt x="69295" y="104000"/>
                    <a:pt x="67605" y="88000"/>
                  </a:cubicBezTo>
                  <a:cubicBezTo>
                    <a:pt x="65915" y="80000"/>
                    <a:pt x="65915" y="72000"/>
                    <a:pt x="65915" y="64000"/>
                  </a:cubicBezTo>
                  <a:cubicBezTo>
                    <a:pt x="64225" y="64000"/>
                    <a:pt x="64225" y="56000"/>
                    <a:pt x="64225" y="56000"/>
                  </a:cubicBezTo>
                  <a:cubicBezTo>
                    <a:pt x="60845" y="48000"/>
                    <a:pt x="57464" y="56000"/>
                    <a:pt x="54084" y="64000"/>
                  </a:cubicBezTo>
                  <a:cubicBezTo>
                    <a:pt x="54084" y="64000"/>
                    <a:pt x="52394" y="72000"/>
                    <a:pt x="50704" y="72000"/>
                  </a:cubicBezTo>
                  <a:cubicBezTo>
                    <a:pt x="49014" y="88000"/>
                    <a:pt x="47323" y="96000"/>
                    <a:pt x="42253" y="104000"/>
                  </a:cubicBezTo>
                  <a:cubicBezTo>
                    <a:pt x="35492" y="120000"/>
                    <a:pt x="25352" y="104000"/>
                    <a:pt x="20281" y="80000"/>
                  </a:cubicBezTo>
                  <a:cubicBezTo>
                    <a:pt x="18591" y="72000"/>
                    <a:pt x="18591" y="72000"/>
                    <a:pt x="18591" y="64000"/>
                  </a:cubicBezTo>
                  <a:cubicBezTo>
                    <a:pt x="16901" y="56000"/>
                    <a:pt x="15211" y="48000"/>
                    <a:pt x="15211" y="48000"/>
                  </a:cubicBezTo>
                  <a:cubicBezTo>
                    <a:pt x="13521" y="48000"/>
                    <a:pt x="11830" y="56000"/>
                    <a:pt x="10140" y="56000"/>
                  </a:cubicBezTo>
                  <a:cubicBezTo>
                    <a:pt x="10140" y="64000"/>
                    <a:pt x="10140" y="72000"/>
                    <a:pt x="10140" y="80000"/>
                  </a:cubicBezTo>
                  <a:cubicBezTo>
                    <a:pt x="10140" y="80000"/>
                    <a:pt x="10140" y="88000"/>
                    <a:pt x="8450" y="96000"/>
                  </a:cubicBezTo>
                  <a:cubicBezTo>
                    <a:pt x="0" y="88000"/>
                    <a:pt x="0" y="88000"/>
                    <a:pt x="0" y="88000"/>
                  </a:cubicBezTo>
                  <a:cubicBezTo>
                    <a:pt x="1690" y="80000"/>
                    <a:pt x="1690" y="72000"/>
                    <a:pt x="1690" y="72000"/>
                  </a:cubicBezTo>
                  <a:cubicBezTo>
                    <a:pt x="1690" y="64000"/>
                    <a:pt x="1690" y="48000"/>
                    <a:pt x="3380" y="40000"/>
                  </a:cubicBezTo>
                  <a:cubicBezTo>
                    <a:pt x="5070" y="24000"/>
                    <a:pt x="10140" y="0"/>
                    <a:pt x="16901" y="8000"/>
                  </a:cubicBezTo>
                  <a:cubicBezTo>
                    <a:pt x="21971" y="8000"/>
                    <a:pt x="23661" y="32000"/>
                    <a:pt x="25352" y="40000"/>
                  </a:cubicBezTo>
                  <a:cubicBezTo>
                    <a:pt x="25352" y="48000"/>
                    <a:pt x="27042" y="48000"/>
                    <a:pt x="27042" y="56000"/>
                  </a:cubicBezTo>
                  <a:cubicBezTo>
                    <a:pt x="28732" y="64000"/>
                    <a:pt x="35492" y="72000"/>
                    <a:pt x="38873" y="64000"/>
                  </a:cubicBezTo>
                  <a:cubicBezTo>
                    <a:pt x="42253" y="64000"/>
                    <a:pt x="43943" y="56000"/>
                    <a:pt x="45633" y="48000"/>
                  </a:cubicBezTo>
                  <a:cubicBezTo>
                    <a:pt x="47323" y="40000"/>
                    <a:pt x="49014" y="32000"/>
                    <a:pt x="49014" y="32000"/>
                  </a:cubicBezTo>
                  <a:cubicBezTo>
                    <a:pt x="54084" y="8000"/>
                    <a:pt x="62535" y="0"/>
                    <a:pt x="67605" y="16000"/>
                  </a:cubicBezTo>
                  <a:cubicBezTo>
                    <a:pt x="70985" y="32000"/>
                    <a:pt x="72676" y="40000"/>
                    <a:pt x="72676" y="48000"/>
                  </a:cubicBezTo>
                  <a:cubicBezTo>
                    <a:pt x="72676" y="56000"/>
                    <a:pt x="74366" y="56000"/>
                    <a:pt x="74366" y="64000"/>
                  </a:cubicBezTo>
                  <a:cubicBezTo>
                    <a:pt x="76056" y="72000"/>
                    <a:pt x="82816" y="80000"/>
                    <a:pt x="86197" y="64000"/>
                  </a:cubicBezTo>
                  <a:cubicBezTo>
                    <a:pt x="86197" y="64000"/>
                    <a:pt x="87887" y="64000"/>
                    <a:pt x="87887" y="56000"/>
                  </a:cubicBezTo>
                  <a:cubicBezTo>
                    <a:pt x="91267" y="48000"/>
                    <a:pt x="92957" y="40000"/>
                    <a:pt x="96338" y="32000"/>
                  </a:cubicBezTo>
                  <a:cubicBezTo>
                    <a:pt x="101408" y="24000"/>
                    <a:pt x="104788" y="32000"/>
                    <a:pt x="109859" y="40000"/>
                  </a:cubicBezTo>
                  <a:cubicBezTo>
                    <a:pt x="111549" y="48000"/>
                    <a:pt x="114929" y="48000"/>
                    <a:pt x="116619" y="48000"/>
                  </a:cubicBezTo>
                  <a:cubicBezTo>
                    <a:pt x="120000" y="88000"/>
                    <a:pt x="120000" y="88000"/>
                    <a:pt x="120000" y="88000"/>
                  </a:cubicBezTo>
                  <a:cubicBezTo>
                    <a:pt x="114929" y="96000"/>
                    <a:pt x="109859" y="88000"/>
                    <a:pt x="106478" y="80000"/>
                  </a:cubicBezTo>
                  <a:cubicBezTo>
                    <a:pt x="103098" y="72000"/>
                    <a:pt x="101408" y="72000"/>
                    <a:pt x="99718" y="72000"/>
                  </a:cubicBezTo>
                  <a:cubicBezTo>
                    <a:pt x="98028" y="72000"/>
                    <a:pt x="96338" y="80000"/>
                    <a:pt x="94647" y="88000"/>
                  </a:cubicBezTo>
                  <a:cubicBezTo>
                    <a:pt x="92957" y="88000"/>
                    <a:pt x="91267" y="96000"/>
                    <a:pt x="89577" y="104000"/>
                  </a:cubicBezTo>
                  <a:cubicBezTo>
                    <a:pt x="87887" y="112000"/>
                    <a:pt x="84507" y="112000"/>
                    <a:pt x="81126" y="112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6"/>
            <p:cNvSpPr/>
            <p:nvPr/>
          </p:nvSpPr>
          <p:spPr>
            <a:xfrm>
              <a:off x="4529138" y="2063750"/>
              <a:ext cx="401700" cy="63600"/>
            </a:xfrm>
            <a:custGeom>
              <a:avLst/>
              <a:gdLst/>
              <a:ahLst/>
              <a:cxnLst/>
              <a:rect l="l" t="t" r="r" b="b"/>
              <a:pathLst>
                <a:path w="120000" h="120000" extrusionOk="0">
                  <a:moveTo>
                    <a:pt x="46400" y="120000"/>
                  </a:moveTo>
                  <a:cubicBezTo>
                    <a:pt x="41600" y="120000"/>
                    <a:pt x="36800" y="100000"/>
                    <a:pt x="32000" y="90000"/>
                  </a:cubicBezTo>
                  <a:cubicBezTo>
                    <a:pt x="28800" y="80000"/>
                    <a:pt x="27200" y="80000"/>
                    <a:pt x="24000" y="70000"/>
                  </a:cubicBezTo>
                  <a:cubicBezTo>
                    <a:pt x="17600" y="60000"/>
                    <a:pt x="9600" y="60000"/>
                    <a:pt x="4800" y="80000"/>
                  </a:cubicBezTo>
                  <a:cubicBezTo>
                    <a:pt x="0" y="40000"/>
                    <a:pt x="0" y="40000"/>
                    <a:pt x="0" y="40000"/>
                  </a:cubicBezTo>
                  <a:cubicBezTo>
                    <a:pt x="8000" y="10000"/>
                    <a:pt x="17600" y="10000"/>
                    <a:pt x="27200" y="20000"/>
                  </a:cubicBezTo>
                  <a:cubicBezTo>
                    <a:pt x="28800" y="30000"/>
                    <a:pt x="32000" y="40000"/>
                    <a:pt x="35200" y="40000"/>
                  </a:cubicBezTo>
                  <a:cubicBezTo>
                    <a:pt x="40000" y="60000"/>
                    <a:pt x="44800" y="70000"/>
                    <a:pt x="48000" y="70000"/>
                  </a:cubicBezTo>
                  <a:cubicBezTo>
                    <a:pt x="51200" y="60000"/>
                    <a:pt x="54400" y="50000"/>
                    <a:pt x="57600" y="40000"/>
                  </a:cubicBezTo>
                  <a:cubicBezTo>
                    <a:pt x="60800" y="30000"/>
                    <a:pt x="62400" y="20000"/>
                    <a:pt x="64000" y="20000"/>
                  </a:cubicBezTo>
                  <a:cubicBezTo>
                    <a:pt x="68800" y="0"/>
                    <a:pt x="75200" y="0"/>
                    <a:pt x="80000" y="10000"/>
                  </a:cubicBezTo>
                  <a:cubicBezTo>
                    <a:pt x="81600" y="20000"/>
                    <a:pt x="84800" y="30000"/>
                    <a:pt x="84800" y="40000"/>
                  </a:cubicBezTo>
                  <a:cubicBezTo>
                    <a:pt x="92800" y="40000"/>
                    <a:pt x="100800" y="40000"/>
                    <a:pt x="108800" y="40000"/>
                  </a:cubicBezTo>
                  <a:cubicBezTo>
                    <a:pt x="110400" y="40000"/>
                    <a:pt x="112000" y="30000"/>
                    <a:pt x="112000" y="30000"/>
                  </a:cubicBezTo>
                  <a:cubicBezTo>
                    <a:pt x="112000" y="30000"/>
                    <a:pt x="112000" y="40000"/>
                    <a:pt x="112000" y="40000"/>
                  </a:cubicBezTo>
                  <a:cubicBezTo>
                    <a:pt x="120000" y="40000"/>
                    <a:pt x="120000" y="40000"/>
                    <a:pt x="120000" y="40000"/>
                  </a:cubicBezTo>
                  <a:cubicBezTo>
                    <a:pt x="120000" y="70000"/>
                    <a:pt x="116800" y="90000"/>
                    <a:pt x="110400" y="90000"/>
                  </a:cubicBezTo>
                  <a:cubicBezTo>
                    <a:pt x="100800" y="100000"/>
                    <a:pt x="91200" y="100000"/>
                    <a:pt x="83200" y="90000"/>
                  </a:cubicBezTo>
                  <a:cubicBezTo>
                    <a:pt x="80000" y="90000"/>
                    <a:pt x="80000" y="80000"/>
                    <a:pt x="78400" y="70000"/>
                  </a:cubicBezTo>
                  <a:cubicBezTo>
                    <a:pt x="78400" y="70000"/>
                    <a:pt x="78400" y="70000"/>
                    <a:pt x="76800" y="60000"/>
                  </a:cubicBezTo>
                  <a:cubicBezTo>
                    <a:pt x="73600" y="60000"/>
                    <a:pt x="70400" y="60000"/>
                    <a:pt x="67200" y="60000"/>
                  </a:cubicBezTo>
                  <a:cubicBezTo>
                    <a:pt x="65600" y="70000"/>
                    <a:pt x="64000" y="80000"/>
                    <a:pt x="62400" y="80000"/>
                  </a:cubicBezTo>
                  <a:cubicBezTo>
                    <a:pt x="59200" y="100000"/>
                    <a:pt x="54400" y="110000"/>
                    <a:pt x="49600" y="120000"/>
                  </a:cubicBezTo>
                  <a:cubicBezTo>
                    <a:pt x="48000" y="120000"/>
                    <a:pt x="48000" y="120000"/>
                    <a:pt x="46400"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6"/>
            <p:cNvSpPr/>
            <p:nvPr/>
          </p:nvSpPr>
          <p:spPr>
            <a:xfrm>
              <a:off x="4540250" y="1982788"/>
              <a:ext cx="203100" cy="54000"/>
            </a:xfrm>
            <a:custGeom>
              <a:avLst/>
              <a:gdLst/>
              <a:ahLst/>
              <a:cxnLst/>
              <a:rect l="l" t="t" r="r" b="b"/>
              <a:pathLst>
                <a:path w="120000" h="120000" extrusionOk="0">
                  <a:moveTo>
                    <a:pt x="9473" y="120000"/>
                  </a:moveTo>
                  <a:cubicBezTo>
                    <a:pt x="6315" y="120000"/>
                    <a:pt x="3157" y="120000"/>
                    <a:pt x="0" y="120000"/>
                  </a:cubicBezTo>
                  <a:cubicBezTo>
                    <a:pt x="0" y="48000"/>
                    <a:pt x="0" y="48000"/>
                    <a:pt x="0" y="48000"/>
                  </a:cubicBezTo>
                  <a:cubicBezTo>
                    <a:pt x="9473" y="60000"/>
                    <a:pt x="18947" y="60000"/>
                    <a:pt x="25263" y="36000"/>
                  </a:cubicBezTo>
                  <a:cubicBezTo>
                    <a:pt x="25263" y="36000"/>
                    <a:pt x="28421" y="36000"/>
                    <a:pt x="28421" y="36000"/>
                  </a:cubicBezTo>
                  <a:cubicBezTo>
                    <a:pt x="28421" y="24000"/>
                    <a:pt x="31578" y="24000"/>
                    <a:pt x="34736" y="24000"/>
                  </a:cubicBezTo>
                  <a:cubicBezTo>
                    <a:pt x="41052" y="0"/>
                    <a:pt x="53684" y="0"/>
                    <a:pt x="63157" y="24000"/>
                  </a:cubicBezTo>
                  <a:cubicBezTo>
                    <a:pt x="66315" y="24000"/>
                    <a:pt x="69473" y="24000"/>
                    <a:pt x="72631" y="36000"/>
                  </a:cubicBezTo>
                  <a:cubicBezTo>
                    <a:pt x="75789" y="36000"/>
                    <a:pt x="82105" y="48000"/>
                    <a:pt x="85263" y="48000"/>
                  </a:cubicBezTo>
                  <a:cubicBezTo>
                    <a:pt x="94736" y="48000"/>
                    <a:pt x="101052" y="48000"/>
                    <a:pt x="113684" y="24000"/>
                  </a:cubicBezTo>
                  <a:cubicBezTo>
                    <a:pt x="120000" y="72000"/>
                    <a:pt x="120000" y="72000"/>
                    <a:pt x="120000" y="72000"/>
                  </a:cubicBezTo>
                  <a:cubicBezTo>
                    <a:pt x="113684" y="96000"/>
                    <a:pt x="97894" y="120000"/>
                    <a:pt x="85263" y="108000"/>
                  </a:cubicBezTo>
                  <a:cubicBezTo>
                    <a:pt x="75789" y="108000"/>
                    <a:pt x="69473" y="96000"/>
                    <a:pt x="63157" y="84000"/>
                  </a:cubicBezTo>
                  <a:cubicBezTo>
                    <a:pt x="63157" y="84000"/>
                    <a:pt x="60000" y="84000"/>
                    <a:pt x="60000" y="72000"/>
                  </a:cubicBezTo>
                  <a:cubicBezTo>
                    <a:pt x="53684" y="72000"/>
                    <a:pt x="47368" y="60000"/>
                    <a:pt x="41052" y="72000"/>
                  </a:cubicBezTo>
                  <a:cubicBezTo>
                    <a:pt x="41052" y="72000"/>
                    <a:pt x="41052" y="84000"/>
                    <a:pt x="37894" y="84000"/>
                  </a:cubicBezTo>
                  <a:cubicBezTo>
                    <a:pt x="37894" y="84000"/>
                    <a:pt x="34736" y="84000"/>
                    <a:pt x="34736" y="96000"/>
                  </a:cubicBezTo>
                  <a:cubicBezTo>
                    <a:pt x="28421" y="108000"/>
                    <a:pt x="18947" y="120000"/>
                    <a:pt x="9473"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6"/>
            <p:cNvSpPr/>
            <p:nvPr/>
          </p:nvSpPr>
          <p:spPr>
            <a:xfrm>
              <a:off x="3357563" y="850900"/>
              <a:ext cx="807900" cy="1830300"/>
            </a:xfrm>
            <a:custGeom>
              <a:avLst/>
              <a:gdLst/>
              <a:ahLst/>
              <a:cxnLst/>
              <a:rect l="l" t="t" r="r" b="b"/>
              <a:pathLst>
                <a:path w="120000" h="120000" extrusionOk="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6" name="Google Shape;136;p6"/>
          <p:cNvGrpSpPr/>
          <p:nvPr/>
        </p:nvGrpSpPr>
        <p:grpSpPr>
          <a:xfrm>
            <a:off x="6488950" y="3281388"/>
            <a:ext cx="2149388" cy="1862100"/>
            <a:chOff x="3305175" y="4144963"/>
            <a:chExt cx="2149388" cy="1862100"/>
          </a:xfrm>
        </p:grpSpPr>
        <p:sp>
          <p:nvSpPr>
            <p:cNvPr id="137" name="Google Shape;137;p6"/>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6"/>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6"/>
            <p:cNvSpPr/>
            <p:nvPr/>
          </p:nvSpPr>
          <p:spPr>
            <a:xfrm>
              <a:off x="3305175" y="4622800"/>
              <a:ext cx="1106400" cy="831900"/>
            </a:xfrm>
            <a:custGeom>
              <a:avLst/>
              <a:gdLst/>
              <a:ahLst/>
              <a:cxnLst/>
              <a:rect l="l" t="t" r="r" b="b"/>
              <a:pathLst>
                <a:path w="120000" h="120000" extrusionOk="0">
                  <a:moveTo>
                    <a:pt x="120000" y="14709"/>
                  </a:moveTo>
                  <a:cubicBezTo>
                    <a:pt x="120000" y="6193"/>
                    <a:pt x="115362" y="0"/>
                    <a:pt x="108985" y="0"/>
                  </a:cubicBezTo>
                  <a:cubicBezTo>
                    <a:pt x="11594" y="0"/>
                    <a:pt x="11594" y="0"/>
                    <a:pt x="11594" y="0"/>
                  </a:cubicBezTo>
                  <a:cubicBezTo>
                    <a:pt x="5217" y="0"/>
                    <a:pt x="0" y="6193"/>
                    <a:pt x="0" y="14709"/>
                  </a:cubicBezTo>
                  <a:cubicBezTo>
                    <a:pt x="0" y="100645"/>
                    <a:pt x="0" y="100645"/>
                    <a:pt x="0" y="100645"/>
                  </a:cubicBezTo>
                  <a:cubicBezTo>
                    <a:pt x="0" y="102193"/>
                    <a:pt x="579" y="102967"/>
                    <a:pt x="1739" y="102967"/>
                  </a:cubicBezTo>
                  <a:cubicBezTo>
                    <a:pt x="9855" y="102967"/>
                    <a:pt x="9855" y="102967"/>
                    <a:pt x="9855" y="102967"/>
                  </a:cubicBezTo>
                  <a:cubicBezTo>
                    <a:pt x="9855" y="117677"/>
                    <a:pt x="9855" y="117677"/>
                    <a:pt x="9855" y="117677"/>
                  </a:cubicBezTo>
                  <a:cubicBezTo>
                    <a:pt x="9855" y="119225"/>
                    <a:pt x="10434" y="120000"/>
                    <a:pt x="11594" y="120000"/>
                  </a:cubicBezTo>
                  <a:cubicBezTo>
                    <a:pt x="108985" y="120000"/>
                    <a:pt x="108985" y="120000"/>
                    <a:pt x="108985" y="120000"/>
                  </a:cubicBezTo>
                  <a:cubicBezTo>
                    <a:pt x="109565" y="120000"/>
                    <a:pt x="110144" y="119225"/>
                    <a:pt x="110144" y="117677"/>
                  </a:cubicBezTo>
                  <a:cubicBezTo>
                    <a:pt x="110144" y="29419"/>
                    <a:pt x="110144" y="29419"/>
                    <a:pt x="110144" y="29419"/>
                  </a:cubicBezTo>
                  <a:cubicBezTo>
                    <a:pt x="115942" y="28645"/>
                    <a:pt x="120000" y="22451"/>
                    <a:pt x="120000" y="14709"/>
                  </a:cubicBezTo>
                  <a:close/>
                  <a:moveTo>
                    <a:pt x="2898" y="99096"/>
                  </a:moveTo>
                  <a:cubicBezTo>
                    <a:pt x="2898" y="14709"/>
                    <a:pt x="2898" y="14709"/>
                    <a:pt x="2898" y="14709"/>
                  </a:cubicBezTo>
                  <a:cubicBezTo>
                    <a:pt x="2898" y="8516"/>
                    <a:pt x="6956" y="3870"/>
                    <a:pt x="11594" y="3870"/>
                  </a:cubicBezTo>
                  <a:cubicBezTo>
                    <a:pt x="16231" y="3870"/>
                    <a:pt x="19710" y="8516"/>
                    <a:pt x="19710" y="14709"/>
                  </a:cubicBezTo>
                  <a:cubicBezTo>
                    <a:pt x="19710" y="15483"/>
                    <a:pt x="19710" y="16258"/>
                    <a:pt x="19710" y="17032"/>
                  </a:cubicBezTo>
                  <a:cubicBezTo>
                    <a:pt x="11594" y="17032"/>
                    <a:pt x="11594" y="17032"/>
                    <a:pt x="11594" y="17032"/>
                  </a:cubicBezTo>
                  <a:cubicBezTo>
                    <a:pt x="10434" y="17032"/>
                    <a:pt x="9855" y="17806"/>
                    <a:pt x="9855" y="19354"/>
                  </a:cubicBezTo>
                  <a:cubicBezTo>
                    <a:pt x="9855" y="99096"/>
                    <a:pt x="9855" y="99096"/>
                    <a:pt x="9855" y="99096"/>
                  </a:cubicBezTo>
                  <a:lnTo>
                    <a:pt x="2898" y="99096"/>
                  </a:lnTo>
                  <a:close/>
                  <a:moveTo>
                    <a:pt x="12753" y="25548"/>
                  </a:moveTo>
                  <a:cubicBezTo>
                    <a:pt x="12753" y="20903"/>
                    <a:pt x="12753" y="20903"/>
                    <a:pt x="12753" y="20903"/>
                  </a:cubicBezTo>
                  <a:cubicBezTo>
                    <a:pt x="17971" y="20903"/>
                    <a:pt x="17971" y="20903"/>
                    <a:pt x="17971" y="20903"/>
                  </a:cubicBezTo>
                  <a:cubicBezTo>
                    <a:pt x="16811" y="23225"/>
                    <a:pt x="15072" y="25548"/>
                    <a:pt x="12753" y="25548"/>
                  </a:cubicBezTo>
                  <a:close/>
                  <a:moveTo>
                    <a:pt x="107246" y="116129"/>
                  </a:moveTo>
                  <a:cubicBezTo>
                    <a:pt x="12753" y="116129"/>
                    <a:pt x="12753" y="116129"/>
                    <a:pt x="12753" y="116129"/>
                  </a:cubicBezTo>
                  <a:cubicBezTo>
                    <a:pt x="12753" y="30193"/>
                    <a:pt x="12753" y="30193"/>
                    <a:pt x="12753" y="30193"/>
                  </a:cubicBezTo>
                  <a:cubicBezTo>
                    <a:pt x="107246" y="30193"/>
                    <a:pt x="107246" y="30193"/>
                    <a:pt x="107246" y="30193"/>
                  </a:cubicBezTo>
                  <a:lnTo>
                    <a:pt x="107246" y="116129"/>
                  </a:lnTo>
                  <a:close/>
                  <a:moveTo>
                    <a:pt x="108985" y="25548"/>
                  </a:moveTo>
                  <a:cubicBezTo>
                    <a:pt x="108985" y="26322"/>
                    <a:pt x="108985" y="26322"/>
                    <a:pt x="108985" y="26322"/>
                  </a:cubicBezTo>
                  <a:cubicBezTo>
                    <a:pt x="108985" y="26322"/>
                    <a:pt x="108985" y="26322"/>
                    <a:pt x="108985" y="26322"/>
                  </a:cubicBezTo>
                  <a:cubicBezTo>
                    <a:pt x="19130" y="26322"/>
                    <a:pt x="19130" y="26322"/>
                    <a:pt x="19130" y="26322"/>
                  </a:cubicBezTo>
                  <a:cubicBezTo>
                    <a:pt x="21449" y="23225"/>
                    <a:pt x="22608" y="19354"/>
                    <a:pt x="22608" y="14709"/>
                  </a:cubicBezTo>
                  <a:cubicBezTo>
                    <a:pt x="22608" y="10064"/>
                    <a:pt x="21449" y="6193"/>
                    <a:pt x="19130" y="3870"/>
                  </a:cubicBezTo>
                  <a:cubicBezTo>
                    <a:pt x="108985" y="3870"/>
                    <a:pt x="108985" y="3870"/>
                    <a:pt x="108985" y="3870"/>
                  </a:cubicBezTo>
                  <a:cubicBezTo>
                    <a:pt x="113623" y="3870"/>
                    <a:pt x="117101" y="8516"/>
                    <a:pt x="117101" y="14709"/>
                  </a:cubicBezTo>
                  <a:cubicBezTo>
                    <a:pt x="117101" y="20903"/>
                    <a:pt x="113623" y="25548"/>
                    <a:pt x="108985" y="25548"/>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6"/>
            <p:cNvSpPr/>
            <p:nvPr/>
          </p:nvSpPr>
          <p:spPr>
            <a:xfrm>
              <a:off x="3517900" y="4938713"/>
              <a:ext cx="381000" cy="381000"/>
            </a:xfrm>
            <a:custGeom>
              <a:avLst/>
              <a:gdLst/>
              <a:ahLst/>
              <a:cxnLst/>
              <a:rect l="l" t="t" r="r" b="b"/>
              <a:pathLst>
                <a:path w="120000" h="120000" extrusionOk="0">
                  <a:moveTo>
                    <a:pt x="59154" y="120000"/>
                  </a:moveTo>
                  <a:cubicBezTo>
                    <a:pt x="92957" y="120000"/>
                    <a:pt x="120000" y="92957"/>
                    <a:pt x="120000" y="60845"/>
                  </a:cubicBezTo>
                  <a:cubicBezTo>
                    <a:pt x="120000" y="27042"/>
                    <a:pt x="92957" y="0"/>
                    <a:pt x="59154" y="0"/>
                  </a:cubicBezTo>
                  <a:cubicBezTo>
                    <a:pt x="27042" y="0"/>
                    <a:pt x="0" y="27042"/>
                    <a:pt x="0" y="60845"/>
                  </a:cubicBezTo>
                  <a:cubicBezTo>
                    <a:pt x="0" y="92957"/>
                    <a:pt x="27042" y="120000"/>
                    <a:pt x="59154" y="120000"/>
                  </a:cubicBezTo>
                  <a:close/>
                  <a:moveTo>
                    <a:pt x="96338" y="23661"/>
                  </a:moveTo>
                  <a:cubicBezTo>
                    <a:pt x="94647" y="27042"/>
                    <a:pt x="92957" y="33802"/>
                    <a:pt x="87887" y="35492"/>
                  </a:cubicBezTo>
                  <a:cubicBezTo>
                    <a:pt x="81126" y="35492"/>
                    <a:pt x="74366" y="37183"/>
                    <a:pt x="70985" y="40563"/>
                  </a:cubicBezTo>
                  <a:cubicBezTo>
                    <a:pt x="70985" y="38873"/>
                    <a:pt x="70985" y="38873"/>
                    <a:pt x="70985" y="38873"/>
                  </a:cubicBezTo>
                  <a:cubicBezTo>
                    <a:pt x="72676" y="23661"/>
                    <a:pt x="69295" y="20281"/>
                    <a:pt x="69295" y="20281"/>
                  </a:cubicBezTo>
                  <a:cubicBezTo>
                    <a:pt x="65915" y="18591"/>
                    <a:pt x="64225" y="18591"/>
                    <a:pt x="62535" y="20281"/>
                  </a:cubicBezTo>
                  <a:cubicBezTo>
                    <a:pt x="60845" y="20281"/>
                    <a:pt x="60845" y="20281"/>
                    <a:pt x="59154" y="20281"/>
                  </a:cubicBezTo>
                  <a:cubicBezTo>
                    <a:pt x="59154" y="20281"/>
                    <a:pt x="59154" y="18591"/>
                    <a:pt x="59154" y="18591"/>
                  </a:cubicBezTo>
                  <a:cubicBezTo>
                    <a:pt x="59154" y="16901"/>
                    <a:pt x="67605" y="13521"/>
                    <a:pt x="76056" y="11830"/>
                  </a:cubicBezTo>
                  <a:cubicBezTo>
                    <a:pt x="82816" y="13521"/>
                    <a:pt x="89577" y="18591"/>
                    <a:pt x="96338" y="23661"/>
                  </a:cubicBezTo>
                  <a:close/>
                  <a:moveTo>
                    <a:pt x="72676" y="79436"/>
                  </a:moveTo>
                  <a:cubicBezTo>
                    <a:pt x="69295" y="82816"/>
                    <a:pt x="67605" y="82816"/>
                    <a:pt x="67605" y="82816"/>
                  </a:cubicBezTo>
                  <a:cubicBezTo>
                    <a:pt x="65915" y="82816"/>
                    <a:pt x="64225" y="84507"/>
                    <a:pt x="64225" y="86197"/>
                  </a:cubicBezTo>
                  <a:cubicBezTo>
                    <a:pt x="64225" y="89577"/>
                    <a:pt x="64225" y="94647"/>
                    <a:pt x="55774" y="94647"/>
                  </a:cubicBezTo>
                  <a:cubicBezTo>
                    <a:pt x="54084" y="92957"/>
                    <a:pt x="52394" y="87887"/>
                    <a:pt x="52394" y="87887"/>
                  </a:cubicBezTo>
                  <a:cubicBezTo>
                    <a:pt x="52394" y="86197"/>
                    <a:pt x="52394" y="86197"/>
                    <a:pt x="52394" y="84507"/>
                  </a:cubicBezTo>
                  <a:cubicBezTo>
                    <a:pt x="52394" y="84507"/>
                    <a:pt x="54084" y="81126"/>
                    <a:pt x="54084" y="79436"/>
                  </a:cubicBezTo>
                  <a:cubicBezTo>
                    <a:pt x="54084" y="76056"/>
                    <a:pt x="52394" y="72676"/>
                    <a:pt x="49014" y="70985"/>
                  </a:cubicBezTo>
                  <a:cubicBezTo>
                    <a:pt x="49014" y="67605"/>
                    <a:pt x="47323" y="64225"/>
                    <a:pt x="45633" y="62535"/>
                  </a:cubicBezTo>
                  <a:cubicBezTo>
                    <a:pt x="42253" y="60845"/>
                    <a:pt x="37183" y="60845"/>
                    <a:pt x="33802" y="60845"/>
                  </a:cubicBezTo>
                  <a:cubicBezTo>
                    <a:pt x="32112" y="60845"/>
                    <a:pt x="32112" y="60845"/>
                    <a:pt x="30422" y="60845"/>
                  </a:cubicBezTo>
                  <a:cubicBezTo>
                    <a:pt x="27042" y="60845"/>
                    <a:pt x="27042" y="55774"/>
                    <a:pt x="27042" y="55774"/>
                  </a:cubicBezTo>
                  <a:cubicBezTo>
                    <a:pt x="27042" y="55774"/>
                    <a:pt x="27042" y="42253"/>
                    <a:pt x="35492" y="40563"/>
                  </a:cubicBezTo>
                  <a:cubicBezTo>
                    <a:pt x="40563" y="38873"/>
                    <a:pt x="42253" y="38873"/>
                    <a:pt x="43943" y="40563"/>
                  </a:cubicBezTo>
                  <a:cubicBezTo>
                    <a:pt x="43943" y="40563"/>
                    <a:pt x="43943" y="40563"/>
                    <a:pt x="43943" y="42253"/>
                  </a:cubicBezTo>
                  <a:cubicBezTo>
                    <a:pt x="49014" y="47323"/>
                    <a:pt x="57464" y="45633"/>
                    <a:pt x="62535" y="43943"/>
                  </a:cubicBezTo>
                  <a:cubicBezTo>
                    <a:pt x="64225" y="43943"/>
                    <a:pt x="65915" y="42253"/>
                    <a:pt x="67605" y="42253"/>
                  </a:cubicBezTo>
                  <a:cubicBezTo>
                    <a:pt x="67605" y="42253"/>
                    <a:pt x="67605" y="42253"/>
                    <a:pt x="67605" y="42253"/>
                  </a:cubicBezTo>
                  <a:cubicBezTo>
                    <a:pt x="67605" y="43943"/>
                    <a:pt x="65915" y="45633"/>
                    <a:pt x="67605" y="47323"/>
                  </a:cubicBezTo>
                  <a:cubicBezTo>
                    <a:pt x="67605" y="49014"/>
                    <a:pt x="69295" y="49014"/>
                    <a:pt x="69295" y="49014"/>
                  </a:cubicBezTo>
                  <a:cubicBezTo>
                    <a:pt x="70985" y="50704"/>
                    <a:pt x="70985" y="54084"/>
                    <a:pt x="72676" y="55774"/>
                  </a:cubicBezTo>
                  <a:cubicBezTo>
                    <a:pt x="72676" y="57464"/>
                    <a:pt x="72676" y="57464"/>
                    <a:pt x="72676" y="59154"/>
                  </a:cubicBezTo>
                  <a:cubicBezTo>
                    <a:pt x="76056" y="60845"/>
                    <a:pt x="77746" y="60845"/>
                    <a:pt x="79436" y="60845"/>
                  </a:cubicBezTo>
                  <a:cubicBezTo>
                    <a:pt x="79436" y="62535"/>
                    <a:pt x="77746" y="64225"/>
                    <a:pt x="74366" y="67605"/>
                  </a:cubicBezTo>
                  <a:cubicBezTo>
                    <a:pt x="70985" y="70985"/>
                    <a:pt x="69295" y="72676"/>
                    <a:pt x="69295" y="74366"/>
                  </a:cubicBezTo>
                  <a:cubicBezTo>
                    <a:pt x="69295" y="77746"/>
                    <a:pt x="70985" y="79436"/>
                    <a:pt x="72676" y="79436"/>
                  </a:cubicBezTo>
                  <a:close/>
                  <a:moveTo>
                    <a:pt x="57464" y="8450"/>
                  </a:moveTo>
                  <a:cubicBezTo>
                    <a:pt x="52394" y="11830"/>
                    <a:pt x="49014" y="15211"/>
                    <a:pt x="50704" y="18591"/>
                  </a:cubicBezTo>
                  <a:cubicBezTo>
                    <a:pt x="50704" y="23661"/>
                    <a:pt x="52394" y="27042"/>
                    <a:pt x="55774" y="28732"/>
                  </a:cubicBezTo>
                  <a:cubicBezTo>
                    <a:pt x="57464" y="28732"/>
                    <a:pt x="60845" y="28732"/>
                    <a:pt x="62535" y="28732"/>
                  </a:cubicBezTo>
                  <a:cubicBezTo>
                    <a:pt x="62535" y="30422"/>
                    <a:pt x="62535" y="32112"/>
                    <a:pt x="62535" y="33802"/>
                  </a:cubicBezTo>
                  <a:cubicBezTo>
                    <a:pt x="62535" y="33802"/>
                    <a:pt x="60845" y="35492"/>
                    <a:pt x="60845" y="35492"/>
                  </a:cubicBezTo>
                  <a:cubicBezTo>
                    <a:pt x="57464" y="35492"/>
                    <a:pt x="52394" y="37183"/>
                    <a:pt x="50704" y="35492"/>
                  </a:cubicBezTo>
                  <a:cubicBezTo>
                    <a:pt x="50704" y="35492"/>
                    <a:pt x="50704" y="33802"/>
                    <a:pt x="49014" y="33802"/>
                  </a:cubicBezTo>
                  <a:cubicBezTo>
                    <a:pt x="45633" y="30422"/>
                    <a:pt x="40563" y="30422"/>
                    <a:pt x="33802" y="32112"/>
                  </a:cubicBezTo>
                  <a:cubicBezTo>
                    <a:pt x="18591" y="35492"/>
                    <a:pt x="18591" y="54084"/>
                    <a:pt x="18591" y="55774"/>
                  </a:cubicBezTo>
                  <a:cubicBezTo>
                    <a:pt x="18591" y="62535"/>
                    <a:pt x="21971" y="69295"/>
                    <a:pt x="30422" y="69295"/>
                  </a:cubicBezTo>
                  <a:cubicBezTo>
                    <a:pt x="32112" y="69295"/>
                    <a:pt x="32112" y="69295"/>
                    <a:pt x="33802" y="69295"/>
                  </a:cubicBezTo>
                  <a:cubicBezTo>
                    <a:pt x="35492" y="69295"/>
                    <a:pt x="38873" y="69295"/>
                    <a:pt x="40563" y="69295"/>
                  </a:cubicBezTo>
                  <a:cubicBezTo>
                    <a:pt x="40563" y="69295"/>
                    <a:pt x="40563" y="69295"/>
                    <a:pt x="40563" y="72676"/>
                  </a:cubicBezTo>
                  <a:cubicBezTo>
                    <a:pt x="40563" y="74366"/>
                    <a:pt x="40563" y="74366"/>
                    <a:pt x="42253" y="76056"/>
                  </a:cubicBezTo>
                  <a:cubicBezTo>
                    <a:pt x="43943" y="77746"/>
                    <a:pt x="45633" y="79436"/>
                    <a:pt x="45633" y="79436"/>
                  </a:cubicBezTo>
                  <a:cubicBezTo>
                    <a:pt x="45633" y="81126"/>
                    <a:pt x="45633" y="81126"/>
                    <a:pt x="43943" y="81126"/>
                  </a:cubicBezTo>
                  <a:cubicBezTo>
                    <a:pt x="43943" y="82816"/>
                    <a:pt x="42253" y="84507"/>
                    <a:pt x="42253" y="86197"/>
                  </a:cubicBezTo>
                  <a:cubicBezTo>
                    <a:pt x="42253" y="89577"/>
                    <a:pt x="49014" y="103098"/>
                    <a:pt x="54084" y="103098"/>
                  </a:cubicBezTo>
                  <a:cubicBezTo>
                    <a:pt x="65915" y="103098"/>
                    <a:pt x="72676" y="98028"/>
                    <a:pt x="72676" y="89577"/>
                  </a:cubicBezTo>
                  <a:cubicBezTo>
                    <a:pt x="74366" y="89577"/>
                    <a:pt x="77746" y="87887"/>
                    <a:pt x="79436" y="84507"/>
                  </a:cubicBezTo>
                  <a:cubicBezTo>
                    <a:pt x="81126" y="82816"/>
                    <a:pt x="82816" y="81126"/>
                    <a:pt x="82816" y="79436"/>
                  </a:cubicBezTo>
                  <a:cubicBezTo>
                    <a:pt x="81126" y="77746"/>
                    <a:pt x="81126" y="76056"/>
                    <a:pt x="79436" y="74366"/>
                  </a:cubicBezTo>
                  <a:cubicBezTo>
                    <a:pt x="79436" y="74366"/>
                    <a:pt x="79436" y="74366"/>
                    <a:pt x="81126" y="74366"/>
                  </a:cubicBezTo>
                  <a:cubicBezTo>
                    <a:pt x="84507" y="69295"/>
                    <a:pt x="94647" y="59154"/>
                    <a:pt x="86197" y="52394"/>
                  </a:cubicBezTo>
                  <a:cubicBezTo>
                    <a:pt x="86197" y="50704"/>
                    <a:pt x="82816" y="50704"/>
                    <a:pt x="81126" y="50704"/>
                  </a:cubicBezTo>
                  <a:cubicBezTo>
                    <a:pt x="81126" y="52394"/>
                    <a:pt x="81126" y="52394"/>
                    <a:pt x="79436" y="52394"/>
                  </a:cubicBezTo>
                  <a:cubicBezTo>
                    <a:pt x="79436" y="49014"/>
                    <a:pt x="79436" y="47323"/>
                    <a:pt x="77746" y="45633"/>
                  </a:cubicBezTo>
                  <a:cubicBezTo>
                    <a:pt x="81126" y="45633"/>
                    <a:pt x="84507" y="43943"/>
                    <a:pt x="87887" y="45633"/>
                  </a:cubicBezTo>
                  <a:cubicBezTo>
                    <a:pt x="87887" y="45633"/>
                    <a:pt x="89577" y="45633"/>
                    <a:pt x="91267" y="43943"/>
                  </a:cubicBezTo>
                  <a:cubicBezTo>
                    <a:pt x="96338" y="42253"/>
                    <a:pt x="99718" y="35492"/>
                    <a:pt x="103098" y="32112"/>
                  </a:cubicBezTo>
                  <a:cubicBezTo>
                    <a:pt x="108169" y="40563"/>
                    <a:pt x="111549" y="49014"/>
                    <a:pt x="111549" y="60845"/>
                  </a:cubicBezTo>
                  <a:cubicBezTo>
                    <a:pt x="111549" y="87887"/>
                    <a:pt x="87887" y="111549"/>
                    <a:pt x="59154" y="111549"/>
                  </a:cubicBezTo>
                  <a:cubicBezTo>
                    <a:pt x="30422" y="111549"/>
                    <a:pt x="8450" y="87887"/>
                    <a:pt x="8450" y="60845"/>
                  </a:cubicBezTo>
                  <a:cubicBezTo>
                    <a:pt x="8450" y="32112"/>
                    <a:pt x="30422" y="10140"/>
                    <a:pt x="57464" y="845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6"/>
            <p:cNvSpPr/>
            <p:nvPr/>
          </p:nvSpPr>
          <p:spPr>
            <a:xfrm>
              <a:off x="3978275" y="4949825"/>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6"/>
            <p:cNvSpPr/>
            <p:nvPr/>
          </p:nvSpPr>
          <p:spPr>
            <a:xfrm>
              <a:off x="3978275" y="5041900"/>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6"/>
            <p:cNvSpPr/>
            <p:nvPr/>
          </p:nvSpPr>
          <p:spPr>
            <a:xfrm>
              <a:off x="3978275" y="5132388"/>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6"/>
            <p:cNvSpPr/>
            <p:nvPr/>
          </p:nvSpPr>
          <p:spPr>
            <a:xfrm>
              <a:off x="3978275" y="5224463"/>
              <a:ext cx="214200" cy="255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6"/>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6" name="Google Shape;146;p6"/>
          <p:cNvSpPr txBox="1"/>
          <p:nvPr/>
        </p:nvSpPr>
        <p:spPr>
          <a:xfrm>
            <a:off x="75" y="4855407"/>
            <a:ext cx="5108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Barlow Light"/>
                <a:ea typeface="Barlow Light"/>
                <a:cs typeface="Barlow Light"/>
                <a:sym typeface="Barlow Light"/>
              </a:rPr>
              <a:t>Slides by Jo Franchetti - @thisisjofrank</a:t>
            </a:r>
            <a:endParaRPr sz="1000">
              <a:latin typeface="Barlow Light"/>
              <a:ea typeface="Barlow Light"/>
              <a:cs typeface="Barlow Light"/>
              <a:sym typeface="Barlow Ligh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47"/>
        <p:cNvGrpSpPr/>
        <p:nvPr/>
      </p:nvGrpSpPr>
      <p:grpSpPr>
        <a:xfrm>
          <a:off x="0" y="0"/>
          <a:ext cx="0" cy="0"/>
          <a:chOff x="0" y="0"/>
          <a:chExt cx="0" cy="0"/>
        </a:xfrm>
      </p:grpSpPr>
      <p:sp>
        <p:nvSpPr>
          <p:cNvPr id="148" name="Google Shape;148;p7"/>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7"/>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1" name="Google Shape;151;p7"/>
          <p:cNvSpPr txBox="1">
            <a:spLocks noGrp="1"/>
          </p:cNvSpPr>
          <p:nvPr>
            <p:ph type="body" idx="1"/>
          </p:nvPr>
        </p:nvSpPr>
        <p:spPr>
          <a:xfrm>
            <a:off x="457200" y="1661575"/>
            <a:ext cx="1656300" cy="30552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52" name="Google Shape;152;p7"/>
          <p:cNvSpPr txBox="1">
            <a:spLocks noGrp="1"/>
          </p:cNvSpPr>
          <p:nvPr>
            <p:ph type="body" idx="2"/>
          </p:nvPr>
        </p:nvSpPr>
        <p:spPr>
          <a:xfrm>
            <a:off x="2198350" y="1661575"/>
            <a:ext cx="1656300" cy="30552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53" name="Google Shape;153;p7"/>
          <p:cNvSpPr txBox="1">
            <a:spLocks noGrp="1"/>
          </p:cNvSpPr>
          <p:nvPr>
            <p:ph type="body" idx="3"/>
          </p:nvPr>
        </p:nvSpPr>
        <p:spPr>
          <a:xfrm>
            <a:off x="3939500" y="1661575"/>
            <a:ext cx="1656300" cy="30552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54" name="Google Shape;154;p7"/>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155" name="Google Shape;155;p7"/>
          <p:cNvGrpSpPr/>
          <p:nvPr/>
        </p:nvGrpSpPr>
        <p:grpSpPr>
          <a:xfrm>
            <a:off x="6405913" y="-12"/>
            <a:ext cx="2347900" cy="2270150"/>
            <a:chOff x="6545263" y="855663"/>
            <a:chExt cx="2347900" cy="2270150"/>
          </a:xfrm>
        </p:grpSpPr>
        <p:sp>
          <p:nvSpPr>
            <p:cNvPr id="156" name="Google Shape;156;p7"/>
            <p:cNvSpPr/>
            <p:nvPr/>
          </p:nvSpPr>
          <p:spPr>
            <a:xfrm>
              <a:off x="6913563" y="25352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7"/>
            <p:cNvSpPr/>
            <p:nvPr/>
          </p:nvSpPr>
          <p:spPr>
            <a:xfrm>
              <a:off x="6913563" y="26368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7"/>
            <p:cNvSpPr/>
            <p:nvPr/>
          </p:nvSpPr>
          <p:spPr>
            <a:xfrm>
              <a:off x="6721475" y="2084388"/>
              <a:ext cx="1112700" cy="960300"/>
            </a:xfrm>
            <a:custGeom>
              <a:avLst/>
              <a:gdLst/>
              <a:ahLst/>
              <a:cxnLst/>
              <a:rect l="l" t="t" r="r" b="b"/>
              <a:pathLst>
                <a:path w="120000" h="120000" extrusionOk="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7"/>
            <p:cNvSpPr/>
            <p:nvPr/>
          </p:nvSpPr>
          <p:spPr>
            <a:xfrm>
              <a:off x="6913563" y="2740025"/>
              <a:ext cx="176100" cy="27000"/>
            </a:xfrm>
            <a:custGeom>
              <a:avLst/>
              <a:gdLst/>
              <a:ahLst/>
              <a:cxnLst/>
              <a:rect l="l" t="t" r="r" b="b"/>
              <a:pathLst>
                <a:path w="120000" h="120000" extrusionOk="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7"/>
            <p:cNvSpPr/>
            <p:nvPr/>
          </p:nvSpPr>
          <p:spPr>
            <a:xfrm>
              <a:off x="7854950" y="2519363"/>
              <a:ext cx="96900" cy="96900"/>
            </a:xfrm>
            <a:custGeom>
              <a:avLst/>
              <a:gdLst/>
              <a:ahLst/>
              <a:cxnLst/>
              <a:rect l="l" t="t" r="r" b="b"/>
              <a:pathLst>
                <a:path w="120000" h="120000" extrusionOk="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7"/>
            <p:cNvSpPr/>
            <p:nvPr/>
          </p:nvSpPr>
          <p:spPr>
            <a:xfrm>
              <a:off x="6635750" y="2417763"/>
              <a:ext cx="27000" cy="300000"/>
            </a:xfrm>
            <a:custGeom>
              <a:avLst/>
              <a:gdLst/>
              <a:ahLst/>
              <a:cxnLst/>
              <a:rect l="l" t="t" r="r" b="b"/>
              <a:pathLst>
                <a:path w="120000" h="120000" extrusionOk="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7"/>
            <p:cNvSpPr/>
            <p:nvPr/>
          </p:nvSpPr>
          <p:spPr>
            <a:xfrm>
              <a:off x="7218363" y="2325688"/>
              <a:ext cx="444600" cy="441300"/>
            </a:xfrm>
            <a:custGeom>
              <a:avLst/>
              <a:gdLst/>
              <a:ahLst/>
              <a:cxnLst/>
              <a:rect l="l" t="t" r="r" b="b"/>
              <a:pathLst>
                <a:path w="120000" h="120000" extrusionOk="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7"/>
            <p:cNvSpPr/>
            <p:nvPr/>
          </p:nvSpPr>
          <p:spPr>
            <a:xfrm>
              <a:off x="6550025" y="2005013"/>
              <a:ext cx="1465200" cy="1120800"/>
            </a:xfrm>
            <a:custGeom>
              <a:avLst/>
              <a:gdLst/>
              <a:ahLst/>
              <a:cxnLst/>
              <a:rect l="l" t="t" r="r" b="b"/>
              <a:pathLst>
                <a:path w="120000" h="120000" extrusionOk="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7"/>
            <p:cNvSpPr/>
            <p:nvPr/>
          </p:nvSpPr>
          <p:spPr>
            <a:xfrm>
              <a:off x="8234363" y="2009775"/>
              <a:ext cx="658800" cy="547800"/>
            </a:xfrm>
            <a:custGeom>
              <a:avLst/>
              <a:gdLst/>
              <a:ahLst/>
              <a:cxnLst/>
              <a:rect l="l" t="t" r="r" b="b"/>
              <a:pathLst>
                <a:path w="120000" h="120000" extrusionOk="0">
                  <a:moveTo>
                    <a:pt x="120000" y="65882"/>
                  </a:moveTo>
                  <a:cubicBezTo>
                    <a:pt x="120000" y="45882"/>
                    <a:pt x="106341" y="29411"/>
                    <a:pt x="89756" y="27058"/>
                  </a:cubicBezTo>
                  <a:cubicBezTo>
                    <a:pt x="89756" y="27058"/>
                    <a:pt x="89756" y="27058"/>
                    <a:pt x="89756" y="27058"/>
                  </a:cubicBezTo>
                  <a:cubicBezTo>
                    <a:pt x="89756" y="11764"/>
                    <a:pt x="80000" y="0"/>
                    <a:pt x="67317" y="0"/>
                  </a:cubicBezTo>
                  <a:cubicBezTo>
                    <a:pt x="22439" y="0"/>
                    <a:pt x="22439" y="0"/>
                    <a:pt x="22439" y="0"/>
                  </a:cubicBezTo>
                  <a:cubicBezTo>
                    <a:pt x="10731" y="0"/>
                    <a:pt x="0" y="11764"/>
                    <a:pt x="0" y="27058"/>
                  </a:cubicBezTo>
                  <a:cubicBezTo>
                    <a:pt x="0" y="117647"/>
                    <a:pt x="0" y="117647"/>
                    <a:pt x="0" y="117647"/>
                  </a:cubicBezTo>
                  <a:cubicBezTo>
                    <a:pt x="0" y="118823"/>
                    <a:pt x="975" y="120000"/>
                    <a:pt x="2926" y="120000"/>
                  </a:cubicBezTo>
                  <a:cubicBezTo>
                    <a:pt x="87804" y="120000"/>
                    <a:pt x="87804" y="120000"/>
                    <a:pt x="87804" y="120000"/>
                  </a:cubicBezTo>
                  <a:cubicBezTo>
                    <a:pt x="88780" y="120000"/>
                    <a:pt x="89756" y="118823"/>
                    <a:pt x="89756" y="117647"/>
                  </a:cubicBezTo>
                  <a:cubicBezTo>
                    <a:pt x="89756" y="104705"/>
                    <a:pt x="89756" y="104705"/>
                    <a:pt x="89756" y="104705"/>
                  </a:cubicBezTo>
                  <a:cubicBezTo>
                    <a:pt x="106341" y="103529"/>
                    <a:pt x="120000" y="87058"/>
                    <a:pt x="120000" y="65882"/>
                  </a:cubicBezTo>
                  <a:close/>
                  <a:moveTo>
                    <a:pt x="89756" y="48235"/>
                  </a:moveTo>
                  <a:cubicBezTo>
                    <a:pt x="96585" y="49411"/>
                    <a:pt x="102439" y="57647"/>
                    <a:pt x="102439" y="65882"/>
                  </a:cubicBezTo>
                  <a:cubicBezTo>
                    <a:pt x="102439" y="75294"/>
                    <a:pt x="96585" y="82352"/>
                    <a:pt x="89756" y="84705"/>
                  </a:cubicBezTo>
                  <a:lnTo>
                    <a:pt x="89756" y="48235"/>
                  </a:lnTo>
                  <a:close/>
                  <a:moveTo>
                    <a:pt x="22439" y="5882"/>
                  </a:moveTo>
                  <a:cubicBezTo>
                    <a:pt x="67317" y="5882"/>
                    <a:pt x="67317" y="5882"/>
                    <a:pt x="67317" y="5882"/>
                  </a:cubicBezTo>
                  <a:cubicBezTo>
                    <a:pt x="77073" y="5882"/>
                    <a:pt x="84878" y="15294"/>
                    <a:pt x="84878" y="27058"/>
                  </a:cubicBezTo>
                  <a:cubicBezTo>
                    <a:pt x="84878" y="114117"/>
                    <a:pt x="84878" y="114117"/>
                    <a:pt x="84878" y="114117"/>
                  </a:cubicBezTo>
                  <a:cubicBezTo>
                    <a:pt x="4878" y="114117"/>
                    <a:pt x="4878" y="114117"/>
                    <a:pt x="4878" y="114117"/>
                  </a:cubicBezTo>
                  <a:cubicBezTo>
                    <a:pt x="4878" y="27058"/>
                    <a:pt x="4878" y="27058"/>
                    <a:pt x="4878" y="27058"/>
                  </a:cubicBezTo>
                  <a:cubicBezTo>
                    <a:pt x="4878" y="15294"/>
                    <a:pt x="12682" y="5882"/>
                    <a:pt x="22439" y="5882"/>
                  </a:cubicBezTo>
                  <a:close/>
                  <a:moveTo>
                    <a:pt x="89756" y="98823"/>
                  </a:moveTo>
                  <a:cubicBezTo>
                    <a:pt x="89756" y="90588"/>
                    <a:pt x="89756" y="90588"/>
                    <a:pt x="89756" y="90588"/>
                  </a:cubicBezTo>
                  <a:cubicBezTo>
                    <a:pt x="99512" y="88235"/>
                    <a:pt x="107317" y="78823"/>
                    <a:pt x="107317" y="65882"/>
                  </a:cubicBezTo>
                  <a:cubicBezTo>
                    <a:pt x="107317" y="54117"/>
                    <a:pt x="99512" y="43529"/>
                    <a:pt x="89756" y="42352"/>
                  </a:cubicBezTo>
                  <a:cubicBezTo>
                    <a:pt x="89756" y="32941"/>
                    <a:pt x="89756" y="32941"/>
                    <a:pt x="89756" y="32941"/>
                  </a:cubicBezTo>
                  <a:cubicBezTo>
                    <a:pt x="104390" y="35294"/>
                    <a:pt x="115121" y="49411"/>
                    <a:pt x="115121" y="65882"/>
                  </a:cubicBezTo>
                  <a:cubicBezTo>
                    <a:pt x="115121" y="83529"/>
                    <a:pt x="104390" y="97647"/>
                    <a:pt x="89756" y="98823"/>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7"/>
            <p:cNvSpPr/>
            <p:nvPr/>
          </p:nvSpPr>
          <p:spPr>
            <a:xfrm>
              <a:off x="8320088" y="2133600"/>
              <a:ext cx="27000" cy="327000"/>
            </a:xfrm>
            <a:custGeom>
              <a:avLst/>
              <a:gdLst/>
              <a:ahLst/>
              <a:cxnLst/>
              <a:rect l="l" t="t" r="r" b="b"/>
              <a:pathLst>
                <a:path w="120000" h="120000" extrusionOk="0">
                  <a:moveTo>
                    <a:pt x="48000" y="120000"/>
                  </a:moveTo>
                  <a:cubicBezTo>
                    <a:pt x="72000" y="120000"/>
                    <a:pt x="120000" y="118032"/>
                    <a:pt x="120000" y="116065"/>
                  </a:cubicBezTo>
                  <a:cubicBezTo>
                    <a:pt x="120000" y="5901"/>
                    <a:pt x="120000" y="5901"/>
                    <a:pt x="120000" y="5901"/>
                  </a:cubicBezTo>
                  <a:cubicBezTo>
                    <a:pt x="120000" y="1967"/>
                    <a:pt x="72000" y="0"/>
                    <a:pt x="48000" y="0"/>
                  </a:cubicBezTo>
                  <a:cubicBezTo>
                    <a:pt x="24000" y="0"/>
                    <a:pt x="0" y="1967"/>
                    <a:pt x="0" y="5901"/>
                  </a:cubicBezTo>
                  <a:cubicBezTo>
                    <a:pt x="0" y="116065"/>
                    <a:pt x="0" y="116065"/>
                    <a:pt x="0" y="116065"/>
                  </a:cubicBezTo>
                  <a:cubicBezTo>
                    <a:pt x="0" y="118032"/>
                    <a:pt x="24000" y="120000"/>
                    <a:pt x="48000"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7"/>
            <p:cNvSpPr/>
            <p:nvPr/>
          </p:nvSpPr>
          <p:spPr>
            <a:xfrm>
              <a:off x="8389938" y="2620963"/>
              <a:ext cx="81000" cy="430200"/>
            </a:xfrm>
            <a:custGeom>
              <a:avLst/>
              <a:gdLst/>
              <a:ahLst/>
              <a:cxnLst/>
              <a:rect l="l" t="t" r="r" b="b"/>
              <a:pathLst>
                <a:path w="120000" h="120000" extrusionOk="0">
                  <a:moveTo>
                    <a:pt x="80000" y="19500"/>
                  </a:moveTo>
                  <a:cubicBezTo>
                    <a:pt x="96000" y="16500"/>
                    <a:pt x="120000" y="12000"/>
                    <a:pt x="120000" y="3000"/>
                  </a:cubicBezTo>
                  <a:cubicBezTo>
                    <a:pt x="120000" y="1500"/>
                    <a:pt x="112000" y="0"/>
                    <a:pt x="104000" y="0"/>
                  </a:cubicBezTo>
                  <a:cubicBezTo>
                    <a:pt x="96000" y="0"/>
                    <a:pt x="80000" y="1500"/>
                    <a:pt x="80000" y="3000"/>
                  </a:cubicBezTo>
                  <a:cubicBezTo>
                    <a:pt x="80000" y="9000"/>
                    <a:pt x="72000" y="10500"/>
                    <a:pt x="48000" y="15000"/>
                  </a:cubicBezTo>
                  <a:cubicBezTo>
                    <a:pt x="32000" y="18000"/>
                    <a:pt x="0" y="22500"/>
                    <a:pt x="0" y="31500"/>
                  </a:cubicBezTo>
                  <a:cubicBezTo>
                    <a:pt x="0" y="40500"/>
                    <a:pt x="32000" y="45000"/>
                    <a:pt x="48000" y="48000"/>
                  </a:cubicBezTo>
                  <a:cubicBezTo>
                    <a:pt x="72000" y="51000"/>
                    <a:pt x="80000" y="54000"/>
                    <a:pt x="80000" y="60000"/>
                  </a:cubicBezTo>
                  <a:cubicBezTo>
                    <a:pt x="80000" y="64500"/>
                    <a:pt x="72000" y="67500"/>
                    <a:pt x="48000" y="70500"/>
                  </a:cubicBezTo>
                  <a:cubicBezTo>
                    <a:pt x="32000" y="75000"/>
                    <a:pt x="0" y="79500"/>
                    <a:pt x="0" y="87000"/>
                  </a:cubicBezTo>
                  <a:cubicBezTo>
                    <a:pt x="0" y="96000"/>
                    <a:pt x="32000" y="100500"/>
                    <a:pt x="48000" y="105000"/>
                  </a:cubicBezTo>
                  <a:cubicBezTo>
                    <a:pt x="72000" y="108000"/>
                    <a:pt x="80000" y="111000"/>
                    <a:pt x="80000" y="115500"/>
                  </a:cubicBezTo>
                  <a:cubicBezTo>
                    <a:pt x="80000" y="118500"/>
                    <a:pt x="96000" y="120000"/>
                    <a:pt x="104000" y="120000"/>
                  </a:cubicBezTo>
                  <a:cubicBezTo>
                    <a:pt x="112000" y="120000"/>
                    <a:pt x="120000" y="118500"/>
                    <a:pt x="120000" y="115500"/>
                  </a:cubicBezTo>
                  <a:cubicBezTo>
                    <a:pt x="120000" y="106500"/>
                    <a:pt x="96000" y="102000"/>
                    <a:pt x="80000" y="99000"/>
                  </a:cubicBezTo>
                  <a:cubicBezTo>
                    <a:pt x="56000" y="96000"/>
                    <a:pt x="40000" y="93000"/>
                    <a:pt x="40000" y="87000"/>
                  </a:cubicBezTo>
                  <a:cubicBezTo>
                    <a:pt x="40000" y="82500"/>
                    <a:pt x="56000" y="79500"/>
                    <a:pt x="80000" y="76500"/>
                  </a:cubicBezTo>
                  <a:cubicBezTo>
                    <a:pt x="96000" y="72000"/>
                    <a:pt x="120000" y="67500"/>
                    <a:pt x="120000" y="60000"/>
                  </a:cubicBezTo>
                  <a:cubicBezTo>
                    <a:pt x="120000" y="51000"/>
                    <a:pt x="96000" y="46500"/>
                    <a:pt x="80000" y="42000"/>
                  </a:cubicBezTo>
                  <a:cubicBezTo>
                    <a:pt x="56000" y="39000"/>
                    <a:pt x="40000" y="36000"/>
                    <a:pt x="40000" y="31500"/>
                  </a:cubicBezTo>
                  <a:cubicBezTo>
                    <a:pt x="40000" y="25500"/>
                    <a:pt x="56000" y="24000"/>
                    <a:pt x="80000" y="195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7"/>
            <p:cNvSpPr/>
            <p:nvPr/>
          </p:nvSpPr>
          <p:spPr>
            <a:xfrm>
              <a:off x="8518525" y="2620963"/>
              <a:ext cx="58800" cy="258900"/>
            </a:xfrm>
            <a:custGeom>
              <a:avLst/>
              <a:gdLst/>
              <a:ahLst/>
              <a:cxnLst/>
              <a:rect l="l" t="t" r="r" b="b"/>
              <a:pathLst>
                <a:path w="120000" h="120000" extrusionOk="0">
                  <a:moveTo>
                    <a:pt x="120000" y="5000"/>
                  </a:moveTo>
                  <a:cubicBezTo>
                    <a:pt x="120000" y="2500"/>
                    <a:pt x="109090" y="0"/>
                    <a:pt x="98181" y="0"/>
                  </a:cubicBezTo>
                  <a:cubicBezTo>
                    <a:pt x="87272" y="0"/>
                    <a:pt x="65454" y="2500"/>
                    <a:pt x="65454" y="5000"/>
                  </a:cubicBezTo>
                  <a:cubicBezTo>
                    <a:pt x="65454" y="12500"/>
                    <a:pt x="54545" y="15000"/>
                    <a:pt x="43636" y="20000"/>
                  </a:cubicBezTo>
                  <a:cubicBezTo>
                    <a:pt x="21818" y="25000"/>
                    <a:pt x="0" y="30000"/>
                    <a:pt x="0" y="42500"/>
                  </a:cubicBezTo>
                  <a:cubicBezTo>
                    <a:pt x="0" y="52500"/>
                    <a:pt x="21818" y="60000"/>
                    <a:pt x="43636" y="62500"/>
                  </a:cubicBezTo>
                  <a:cubicBezTo>
                    <a:pt x="54545" y="67500"/>
                    <a:pt x="65454" y="70000"/>
                    <a:pt x="65454" y="77500"/>
                  </a:cubicBezTo>
                  <a:cubicBezTo>
                    <a:pt x="65454" y="85000"/>
                    <a:pt x="54545" y="87500"/>
                    <a:pt x="43636" y="92500"/>
                  </a:cubicBezTo>
                  <a:cubicBezTo>
                    <a:pt x="21818" y="95000"/>
                    <a:pt x="0" y="102500"/>
                    <a:pt x="0" y="112500"/>
                  </a:cubicBezTo>
                  <a:cubicBezTo>
                    <a:pt x="0" y="117500"/>
                    <a:pt x="10909" y="120000"/>
                    <a:pt x="21818" y="120000"/>
                  </a:cubicBezTo>
                  <a:cubicBezTo>
                    <a:pt x="43636" y="120000"/>
                    <a:pt x="54545" y="117500"/>
                    <a:pt x="54545" y="112500"/>
                  </a:cubicBezTo>
                  <a:cubicBezTo>
                    <a:pt x="54545" y="107500"/>
                    <a:pt x="65454" y="105000"/>
                    <a:pt x="76363" y="100000"/>
                  </a:cubicBezTo>
                  <a:cubicBezTo>
                    <a:pt x="98181" y="95000"/>
                    <a:pt x="120000" y="90000"/>
                    <a:pt x="120000" y="77500"/>
                  </a:cubicBezTo>
                  <a:cubicBezTo>
                    <a:pt x="120000" y="65000"/>
                    <a:pt x="98181" y="60000"/>
                    <a:pt x="76363" y="55000"/>
                  </a:cubicBezTo>
                  <a:cubicBezTo>
                    <a:pt x="65454" y="50000"/>
                    <a:pt x="54545" y="47500"/>
                    <a:pt x="54545" y="42500"/>
                  </a:cubicBezTo>
                  <a:cubicBezTo>
                    <a:pt x="54545" y="35000"/>
                    <a:pt x="65454" y="32500"/>
                    <a:pt x="76363" y="27500"/>
                  </a:cubicBezTo>
                  <a:cubicBezTo>
                    <a:pt x="98181" y="22500"/>
                    <a:pt x="120000" y="17500"/>
                    <a:pt x="120000" y="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7"/>
            <p:cNvSpPr/>
            <p:nvPr/>
          </p:nvSpPr>
          <p:spPr>
            <a:xfrm>
              <a:off x="6545263" y="855663"/>
              <a:ext cx="765300" cy="1444500"/>
            </a:xfrm>
            <a:custGeom>
              <a:avLst/>
              <a:gdLst/>
              <a:ahLst/>
              <a:cxnLst/>
              <a:rect l="l" t="t" r="r" b="b"/>
              <a:pathLst>
                <a:path w="120000" h="120000" extrusionOk="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9" name="Google Shape;169;p7"/>
          <p:cNvGrpSpPr/>
          <p:nvPr/>
        </p:nvGrpSpPr>
        <p:grpSpPr>
          <a:xfrm>
            <a:off x="6707938" y="2948000"/>
            <a:ext cx="1732075" cy="2195488"/>
            <a:chOff x="6662738" y="3806825"/>
            <a:chExt cx="1732075" cy="2195488"/>
          </a:xfrm>
        </p:grpSpPr>
        <p:sp>
          <p:nvSpPr>
            <p:cNvPr id="170" name="Google Shape;170;p7"/>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7"/>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7"/>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7"/>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7"/>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7"/>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7"/>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7"/>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7"/>
            <p:cNvSpPr/>
            <p:nvPr/>
          </p:nvSpPr>
          <p:spPr>
            <a:xfrm>
              <a:off x="6662738" y="4949825"/>
              <a:ext cx="566700" cy="681000"/>
            </a:xfrm>
            <a:custGeom>
              <a:avLst/>
              <a:gdLst/>
              <a:ahLst/>
              <a:cxnLst/>
              <a:rect l="l" t="t" r="r" b="b"/>
              <a:pathLst>
                <a:path w="120000" h="120000" extrusionOk="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7"/>
            <p:cNvSpPr/>
            <p:nvPr/>
          </p:nvSpPr>
          <p:spPr>
            <a:xfrm>
              <a:off x="6764338" y="5132388"/>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7"/>
            <p:cNvSpPr/>
            <p:nvPr/>
          </p:nvSpPr>
          <p:spPr>
            <a:xfrm>
              <a:off x="6764338" y="5245100"/>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7"/>
            <p:cNvSpPr/>
            <p:nvPr/>
          </p:nvSpPr>
          <p:spPr>
            <a:xfrm>
              <a:off x="6892925" y="5154613"/>
              <a:ext cx="246000" cy="52500"/>
            </a:xfrm>
            <a:custGeom>
              <a:avLst/>
              <a:gdLst/>
              <a:ahLst/>
              <a:cxnLst/>
              <a:rect l="l" t="t" r="r" b="b"/>
              <a:pathLst>
                <a:path w="120000" h="120000" extrusionOk="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7"/>
            <p:cNvSpPr/>
            <p:nvPr/>
          </p:nvSpPr>
          <p:spPr>
            <a:xfrm>
              <a:off x="6881813" y="5256213"/>
              <a:ext cx="273000" cy="63600"/>
            </a:xfrm>
            <a:custGeom>
              <a:avLst/>
              <a:gdLst/>
              <a:ahLst/>
              <a:cxnLst/>
              <a:rect l="l" t="t" r="r" b="b"/>
              <a:pathLst>
                <a:path w="120000" h="120000" extrusionOk="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7"/>
            <p:cNvSpPr/>
            <p:nvPr/>
          </p:nvSpPr>
          <p:spPr>
            <a:xfrm>
              <a:off x="6753225" y="5400675"/>
              <a:ext cx="406500" cy="92100"/>
            </a:xfrm>
            <a:custGeom>
              <a:avLst/>
              <a:gdLst/>
              <a:ahLst/>
              <a:cxnLst/>
              <a:rect l="l" t="t" r="r" b="b"/>
              <a:pathLst>
                <a:path w="120000" h="120000" extrusionOk="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7"/>
            <p:cNvSpPr/>
            <p:nvPr/>
          </p:nvSpPr>
          <p:spPr>
            <a:xfrm>
              <a:off x="7326313" y="4976813"/>
              <a:ext cx="165000" cy="611100"/>
            </a:xfrm>
            <a:custGeom>
              <a:avLst/>
              <a:gdLst/>
              <a:ahLst/>
              <a:cxnLst/>
              <a:rect l="l" t="t" r="r" b="b"/>
              <a:pathLst>
                <a:path w="120000" h="120000" extrusionOk="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7"/>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7"/>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7"/>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8"/>
        <p:cNvGrpSpPr/>
        <p:nvPr/>
      </p:nvGrpSpPr>
      <p:grpSpPr>
        <a:xfrm>
          <a:off x="0" y="0"/>
          <a:ext cx="0" cy="0"/>
          <a:chOff x="0" y="0"/>
          <a:chExt cx="0" cy="0"/>
        </a:xfrm>
      </p:grpSpPr>
      <p:sp>
        <p:nvSpPr>
          <p:cNvPr id="189" name="Google Shape;189;p8"/>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8"/>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8"/>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92" name="Google Shape;192;p8"/>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193" name="Google Shape;193;p8"/>
          <p:cNvGrpSpPr/>
          <p:nvPr/>
        </p:nvGrpSpPr>
        <p:grpSpPr>
          <a:xfrm>
            <a:off x="6707938" y="2948000"/>
            <a:ext cx="1732075" cy="2195488"/>
            <a:chOff x="6662738" y="3806825"/>
            <a:chExt cx="1732075" cy="2195488"/>
          </a:xfrm>
        </p:grpSpPr>
        <p:sp>
          <p:nvSpPr>
            <p:cNvPr id="194" name="Google Shape;194;p8"/>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8"/>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8"/>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8"/>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8"/>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8"/>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8"/>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8"/>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8"/>
            <p:cNvSpPr/>
            <p:nvPr/>
          </p:nvSpPr>
          <p:spPr>
            <a:xfrm>
              <a:off x="6662738" y="4949825"/>
              <a:ext cx="566700" cy="681000"/>
            </a:xfrm>
            <a:custGeom>
              <a:avLst/>
              <a:gdLst/>
              <a:ahLst/>
              <a:cxnLst/>
              <a:rect l="l" t="t" r="r" b="b"/>
              <a:pathLst>
                <a:path w="120000" h="120000" extrusionOk="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8"/>
            <p:cNvSpPr/>
            <p:nvPr/>
          </p:nvSpPr>
          <p:spPr>
            <a:xfrm>
              <a:off x="6764338" y="5132388"/>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8"/>
            <p:cNvSpPr/>
            <p:nvPr/>
          </p:nvSpPr>
          <p:spPr>
            <a:xfrm>
              <a:off x="6764338" y="5245100"/>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8"/>
            <p:cNvSpPr/>
            <p:nvPr/>
          </p:nvSpPr>
          <p:spPr>
            <a:xfrm>
              <a:off x="6892925" y="5154613"/>
              <a:ext cx="246000" cy="52500"/>
            </a:xfrm>
            <a:custGeom>
              <a:avLst/>
              <a:gdLst/>
              <a:ahLst/>
              <a:cxnLst/>
              <a:rect l="l" t="t" r="r" b="b"/>
              <a:pathLst>
                <a:path w="120000" h="120000" extrusionOk="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8"/>
            <p:cNvSpPr/>
            <p:nvPr/>
          </p:nvSpPr>
          <p:spPr>
            <a:xfrm>
              <a:off x="6881813" y="5256213"/>
              <a:ext cx="273000" cy="63600"/>
            </a:xfrm>
            <a:custGeom>
              <a:avLst/>
              <a:gdLst/>
              <a:ahLst/>
              <a:cxnLst/>
              <a:rect l="l" t="t" r="r" b="b"/>
              <a:pathLst>
                <a:path w="120000" h="120000" extrusionOk="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8"/>
            <p:cNvSpPr/>
            <p:nvPr/>
          </p:nvSpPr>
          <p:spPr>
            <a:xfrm>
              <a:off x="6753225" y="5400675"/>
              <a:ext cx="406500" cy="92100"/>
            </a:xfrm>
            <a:custGeom>
              <a:avLst/>
              <a:gdLst/>
              <a:ahLst/>
              <a:cxnLst/>
              <a:rect l="l" t="t" r="r" b="b"/>
              <a:pathLst>
                <a:path w="120000" h="120000" extrusionOk="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8"/>
            <p:cNvSpPr/>
            <p:nvPr/>
          </p:nvSpPr>
          <p:spPr>
            <a:xfrm>
              <a:off x="7326313" y="4976813"/>
              <a:ext cx="165000" cy="611100"/>
            </a:xfrm>
            <a:custGeom>
              <a:avLst/>
              <a:gdLst/>
              <a:ahLst/>
              <a:cxnLst/>
              <a:rect l="l" t="t" r="r" b="b"/>
              <a:pathLst>
                <a:path w="120000" h="120000" extrusionOk="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8"/>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8"/>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8"/>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2" name="Google Shape;212;p8"/>
          <p:cNvGrpSpPr/>
          <p:nvPr/>
        </p:nvGrpSpPr>
        <p:grpSpPr>
          <a:xfrm rot="10800000">
            <a:off x="6518888" y="-12"/>
            <a:ext cx="1551087" cy="2468625"/>
            <a:chOff x="715963" y="3538538"/>
            <a:chExt cx="1551087" cy="2468625"/>
          </a:xfrm>
        </p:grpSpPr>
        <p:sp>
          <p:nvSpPr>
            <p:cNvPr id="213" name="Google Shape;213;p8"/>
            <p:cNvSpPr/>
            <p:nvPr/>
          </p:nvSpPr>
          <p:spPr>
            <a:xfrm>
              <a:off x="785813" y="4429125"/>
              <a:ext cx="15900" cy="33300"/>
            </a:xfrm>
            <a:custGeom>
              <a:avLst/>
              <a:gdLst/>
              <a:ahLst/>
              <a:cxnLst/>
              <a:rect l="l" t="t" r="r" b="b"/>
              <a:pathLst>
                <a:path w="120000" h="120000" extrusionOk="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8"/>
            <p:cNvSpPr/>
            <p:nvPr/>
          </p:nvSpPr>
          <p:spPr>
            <a:xfrm>
              <a:off x="817563" y="4429125"/>
              <a:ext cx="15900" cy="33300"/>
            </a:xfrm>
            <a:custGeom>
              <a:avLst/>
              <a:gdLst/>
              <a:ahLst/>
              <a:cxnLst/>
              <a:rect l="l" t="t" r="r" b="b"/>
              <a:pathLst>
                <a:path w="120000" h="120000" extrusionOk="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8"/>
            <p:cNvSpPr/>
            <p:nvPr/>
          </p:nvSpPr>
          <p:spPr>
            <a:xfrm>
              <a:off x="715963" y="4392613"/>
              <a:ext cx="187200" cy="401700"/>
            </a:xfrm>
            <a:custGeom>
              <a:avLst/>
              <a:gdLst/>
              <a:ahLst/>
              <a:cxnLst/>
              <a:rect l="l" t="t" r="r" b="b"/>
              <a:pathLst>
                <a:path w="120000" h="120000" extrusionOk="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8"/>
            <p:cNvSpPr/>
            <p:nvPr/>
          </p:nvSpPr>
          <p:spPr>
            <a:xfrm>
              <a:off x="758825" y="4521200"/>
              <a:ext cx="101700" cy="27000"/>
            </a:xfrm>
            <a:custGeom>
              <a:avLst/>
              <a:gdLst/>
              <a:ahLst/>
              <a:cxnLst/>
              <a:rect l="l" t="t" r="r" b="b"/>
              <a:pathLst>
                <a:path w="120000" h="120000" extrusionOk="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8"/>
            <p:cNvSpPr/>
            <p:nvPr/>
          </p:nvSpPr>
          <p:spPr>
            <a:xfrm>
              <a:off x="1293813" y="4230688"/>
              <a:ext cx="523800" cy="371400"/>
            </a:xfrm>
            <a:custGeom>
              <a:avLst/>
              <a:gdLst/>
              <a:ahLst/>
              <a:cxnLst/>
              <a:rect l="l" t="t" r="r" b="b"/>
              <a:pathLst>
                <a:path w="120000" h="120000" extrusionOk="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8"/>
            <p:cNvSpPr/>
            <p:nvPr/>
          </p:nvSpPr>
          <p:spPr>
            <a:xfrm>
              <a:off x="1106488" y="3538538"/>
              <a:ext cx="936600" cy="1255800"/>
            </a:xfrm>
            <a:custGeom>
              <a:avLst/>
              <a:gdLst/>
              <a:ahLst/>
              <a:cxnLst/>
              <a:rect l="l" t="t" r="r" b="b"/>
              <a:pathLst>
                <a:path w="120000" h="120000" extrusionOk="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8"/>
            <p:cNvSpPr/>
            <p:nvPr/>
          </p:nvSpPr>
          <p:spPr>
            <a:xfrm>
              <a:off x="1293813" y="3748088"/>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8"/>
            <p:cNvSpPr/>
            <p:nvPr/>
          </p:nvSpPr>
          <p:spPr>
            <a:xfrm>
              <a:off x="1293813" y="3919538"/>
              <a:ext cx="250800" cy="27000"/>
            </a:xfrm>
            <a:custGeom>
              <a:avLst/>
              <a:gdLst/>
              <a:ahLst/>
              <a:cxnLst/>
              <a:rect l="l" t="t" r="r" b="b"/>
              <a:pathLst>
                <a:path w="120000" h="120000" extrusionOk="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8"/>
            <p:cNvSpPr/>
            <p:nvPr/>
          </p:nvSpPr>
          <p:spPr>
            <a:xfrm>
              <a:off x="1325563" y="4048125"/>
              <a:ext cx="480900" cy="301500"/>
            </a:xfrm>
            <a:custGeom>
              <a:avLst/>
              <a:gdLst/>
              <a:ahLst/>
              <a:cxnLst/>
              <a:rect l="l" t="t" r="r" b="b"/>
              <a:pathLst>
                <a:path w="120000" h="120000" extrusionOk="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8"/>
            <p:cNvSpPr/>
            <p:nvPr/>
          </p:nvSpPr>
          <p:spPr>
            <a:xfrm>
              <a:off x="1293813" y="3833813"/>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8"/>
            <p:cNvSpPr/>
            <p:nvPr/>
          </p:nvSpPr>
          <p:spPr>
            <a:xfrm>
              <a:off x="1555750" y="4462463"/>
              <a:ext cx="711300" cy="1544700"/>
            </a:xfrm>
            <a:custGeom>
              <a:avLst/>
              <a:gdLst/>
              <a:ahLst/>
              <a:cxnLst/>
              <a:rect l="l" t="t" r="r" b="b"/>
              <a:pathLst>
                <a:path w="120000" h="120000" extrusionOk="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4" name="Google Shape;224;p8"/>
          <p:cNvSpPr txBox="1"/>
          <p:nvPr/>
        </p:nvSpPr>
        <p:spPr>
          <a:xfrm>
            <a:off x="75" y="4855407"/>
            <a:ext cx="5108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Barlow Light"/>
                <a:ea typeface="Barlow Light"/>
                <a:cs typeface="Barlow Light"/>
                <a:sym typeface="Barlow Light"/>
              </a:rPr>
              <a:t>Slides by Jo Franchetti - @thisisjofrank</a:t>
            </a:r>
            <a:endParaRPr sz="1000">
              <a:latin typeface="Barlow Light"/>
              <a:ea typeface="Barlow Light"/>
              <a:cs typeface="Barlow Light"/>
              <a:sym typeface="Barlow Ligh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25"/>
        <p:cNvGrpSpPr/>
        <p:nvPr/>
      </p:nvGrpSpPr>
      <p:grpSpPr>
        <a:xfrm>
          <a:off x="0" y="0"/>
          <a:ext cx="0" cy="0"/>
          <a:chOff x="0" y="0"/>
          <a:chExt cx="0" cy="0"/>
        </a:xfrm>
      </p:grpSpPr>
      <p:sp>
        <p:nvSpPr>
          <p:cNvPr id="226" name="Google Shape;226;p9"/>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9"/>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9"/>
          <p:cNvSpPr txBox="1">
            <a:spLocks noGrp="1"/>
          </p:cNvSpPr>
          <p:nvPr>
            <p:ph type="body" idx="1"/>
          </p:nvPr>
        </p:nvSpPr>
        <p:spPr>
          <a:xfrm>
            <a:off x="6390750" y="439500"/>
            <a:ext cx="2122500" cy="4264200"/>
          </a:xfrm>
          <a:prstGeom prst="rect">
            <a:avLst/>
          </a:prstGeom>
        </p:spPr>
        <p:txBody>
          <a:bodyPr spcFirstLastPara="1" wrap="square" lIns="91425" tIns="91425" rIns="91425" bIns="91425" anchor="ctr" anchorCtr="0">
            <a:noAutofit/>
          </a:bodyPr>
          <a:lstStyle>
            <a:lvl1pPr marL="457200" lvl="0" indent="-228600">
              <a:spcBef>
                <a:spcPts val="360"/>
              </a:spcBef>
              <a:spcAft>
                <a:spcPts val="0"/>
              </a:spcAft>
              <a:buClr>
                <a:srgbClr val="FFFFFF"/>
              </a:buClr>
              <a:buSzPts val="1800"/>
              <a:buNone/>
              <a:defRPr sz="1800">
                <a:solidFill>
                  <a:srgbClr val="FFFFFF"/>
                </a:solidFill>
              </a:defRPr>
            </a:lvl1pPr>
          </a:lstStyle>
          <a:p>
            <a:endParaRPr/>
          </a:p>
        </p:txBody>
      </p:sp>
      <p:sp>
        <p:nvSpPr>
          <p:cNvPr id="229" name="Google Shape;229;p9"/>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230" name="Google Shape;230;p9"/>
          <p:cNvSpPr txBox="1"/>
          <p:nvPr/>
        </p:nvSpPr>
        <p:spPr>
          <a:xfrm>
            <a:off x="75" y="4855407"/>
            <a:ext cx="5108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Barlow Light"/>
                <a:ea typeface="Barlow Light"/>
                <a:cs typeface="Barlow Light"/>
                <a:sym typeface="Barlow Light"/>
              </a:rPr>
              <a:t>Slides by Jo Franchetti - @thisisjofrank</a:t>
            </a:r>
            <a:endParaRPr sz="1000">
              <a:latin typeface="Barlow Light"/>
              <a:ea typeface="Barlow Light"/>
              <a:cs typeface="Barlow Light"/>
              <a:sym typeface="Barlow Ligh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half" type="blank">
  <p:cSld name="BLANK">
    <p:spTree>
      <p:nvGrpSpPr>
        <p:cNvPr id="1" name="Shape 231"/>
        <p:cNvGrpSpPr/>
        <p:nvPr/>
      </p:nvGrpSpPr>
      <p:grpSpPr>
        <a:xfrm>
          <a:off x="0" y="0"/>
          <a:ext cx="0" cy="0"/>
          <a:chOff x="0" y="0"/>
          <a:chExt cx="0" cy="0"/>
        </a:xfrm>
      </p:grpSpPr>
      <p:sp>
        <p:nvSpPr>
          <p:cNvPr id="232" name="Google Shape;232;p10"/>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0"/>
          <p:cNvSpPr/>
          <p:nvPr/>
        </p:nvSpPr>
        <p:spPr>
          <a:xfrm>
            <a:off x="0" y="0"/>
            <a:ext cx="4566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0"/>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235" name="Google Shape;235;p10"/>
          <p:cNvSpPr txBox="1"/>
          <p:nvPr/>
        </p:nvSpPr>
        <p:spPr>
          <a:xfrm>
            <a:off x="75" y="4855407"/>
            <a:ext cx="5108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Barlow Light"/>
                <a:ea typeface="Barlow Light"/>
                <a:cs typeface="Barlow Light"/>
                <a:sym typeface="Barlow Light"/>
              </a:rPr>
              <a:t>Slides by Jo Franchetti - @thisisjofrank</a:t>
            </a:r>
            <a:endParaRPr sz="1000">
              <a:latin typeface="Barlow Light"/>
              <a:ea typeface="Barlow Light"/>
              <a:cs typeface="Barlow Light"/>
              <a:sym typeface="Barlow Light"/>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586975"/>
            <a:ext cx="51387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1pPr>
            <a:lvl2pPr lvl="1">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2pPr>
            <a:lvl3pPr lvl="2">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3pPr>
            <a:lvl4pPr lvl="3">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4pPr>
            <a:lvl5pPr lvl="4">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5pPr>
            <a:lvl6pPr lvl="5">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6pPr>
            <a:lvl7pPr lvl="6">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7pPr>
            <a:lvl8pPr lvl="7">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8pPr>
            <a:lvl9pPr lvl="8">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9pPr>
          </a:lstStyle>
          <a:p>
            <a:endParaRPr/>
          </a:p>
        </p:txBody>
      </p:sp>
      <p:sp>
        <p:nvSpPr>
          <p:cNvPr id="7" name="Google Shape;7;p1"/>
          <p:cNvSpPr txBox="1">
            <a:spLocks noGrp="1"/>
          </p:cNvSpPr>
          <p:nvPr>
            <p:ph type="body" idx="1"/>
          </p:nvPr>
        </p:nvSpPr>
        <p:spPr>
          <a:xfrm>
            <a:off x="457200" y="1657350"/>
            <a:ext cx="5138700" cy="31809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808000" y="2208175"/>
            <a:ext cx="336000" cy="727200"/>
          </a:xfrm>
          <a:prstGeom prst="rect">
            <a:avLst/>
          </a:prstGeom>
          <a:noFill/>
          <a:ln>
            <a:noFill/>
          </a:ln>
        </p:spPr>
        <p:txBody>
          <a:bodyPr spcFirstLastPara="1" wrap="square" lIns="91425" tIns="91425" rIns="91425" bIns="91425" anchor="ctr" anchorCtr="0">
            <a:noAutofit/>
          </a:bodyPr>
          <a:lstStyle>
            <a:lvl1pPr lvl="0" algn="ctr">
              <a:buNone/>
              <a:defRPr sz="1000">
                <a:solidFill>
                  <a:schemeClr val="lt1"/>
                </a:solidFill>
                <a:latin typeface="Barlow"/>
                <a:ea typeface="Barlow"/>
                <a:cs typeface="Barlow"/>
                <a:sym typeface="Barlow"/>
              </a:defRPr>
            </a:lvl1pPr>
            <a:lvl2pPr lvl="1" algn="ctr">
              <a:buNone/>
              <a:defRPr sz="1000">
                <a:solidFill>
                  <a:schemeClr val="lt1"/>
                </a:solidFill>
                <a:latin typeface="Barlow"/>
                <a:ea typeface="Barlow"/>
                <a:cs typeface="Barlow"/>
                <a:sym typeface="Barlow"/>
              </a:defRPr>
            </a:lvl2pPr>
            <a:lvl3pPr lvl="2" algn="ctr">
              <a:buNone/>
              <a:defRPr sz="1000">
                <a:solidFill>
                  <a:schemeClr val="lt1"/>
                </a:solidFill>
                <a:latin typeface="Barlow"/>
                <a:ea typeface="Barlow"/>
                <a:cs typeface="Barlow"/>
                <a:sym typeface="Barlow"/>
              </a:defRPr>
            </a:lvl3pPr>
            <a:lvl4pPr lvl="3" algn="ctr">
              <a:buNone/>
              <a:defRPr sz="1000">
                <a:solidFill>
                  <a:schemeClr val="lt1"/>
                </a:solidFill>
                <a:latin typeface="Barlow"/>
                <a:ea typeface="Barlow"/>
                <a:cs typeface="Barlow"/>
                <a:sym typeface="Barlow"/>
              </a:defRPr>
            </a:lvl4pPr>
            <a:lvl5pPr lvl="4" algn="ctr">
              <a:buNone/>
              <a:defRPr sz="1000">
                <a:solidFill>
                  <a:schemeClr val="lt1"/>
                </a:solidFill>
                <a:latin typeface="Barlow"/>
                <a:ea typeface="Barlow"/>
                <a:cs typeface="Barlow"/>
                <a:sym typeface="Barlow"/>
              </a:defRPr>
            </a:lvl5pPr>
            <a:lvl6pPr lvl="5" algn="ctr">
              <a:buNone/>
              <a:defRPr sz="1000">
                <a:solidFill>
                  <a:schemeClr val="lt1"/>
                </a:solidFill>
                <a:latin typeface="Barlow"/>
                <a:ea typeface="Barlow"/>
                <a:cs typeface="Barlow"/>
                <a:sym typeface="Barlow"/>
              </a:defRPr>
            </a:lvl6pPr>
            <a:lvl7pPr lvl="6" algn="ctr">
              <a:buNone/>
              <a:defRPr sz="1000">
                <a:solidFill>
                  <a:schemeClr val="lt1"/>
                </a:solidFill>
                <a:latin typeface="Barlow"/>
                <a:ea typeface="Barlow"/>
                <a:cs typeface="Barlow"/>
                <a:sym typeface="Barlow"/>
              </a:defRPr>
            </a:lvl7pPr>
            <a:lvl8pPr lvl="7" algn="ctr">
              <a:buNone/>
              <a:defRPr sz="1000">
                <a:solidFill>
                  <a:schemeClr val="lt1"/>
                </a:solidFill>
                <a:latin typeface="Barlow"/>
                <a:ea typeface="Barlow"/>
                <a:cs typeface="Barlow"/>
                <a:sym typeface="Barlow"/>
              </a:defRPr>
            </a:lvl8pPr>
            <a:lvl9pPr lvl="8" algn="ctr">
              <a:buNone/>
              <a:defRPr sz="1000">
                <a:solidFill>
                  <a:schemeClr val="lt1"/>
                </a:solidFill>
                <a:latin typeface="Barlow"/>
                <a:ea typeface="Barlow"/>
                <a:cs typeface="Barlow"/>
                <a:sym typeface="Barlow"/>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validator.w3.org/"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13"/>
          <p:cNvSpPr txBox="1">
            <a:spLocks noGrp="1"/>
          </p:cNvSpPr>
          <p:nvPr>
            <p:ph type="ctrTitle"/>
          </p:nvPr>
        </p:nvSpPr>
        <p:spPr>
          <a:xfrm>
            <a:off x="2122525" y="1991825"/>
            <a:ext cx="48990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Creating Accessible </a:t>
            </a:r>
            <a:br>
              <a:rPr lang="en"/>
            </a:br>
            <a:r>
              <a:rPr lang="en"/>
              <a:t>Web Pages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22"/>
          <p:cNvSpPr txBox="1">
            <a:spLocks noGrp="1"/>
          </p:cNvSpPr>
          <p:nvPr>
            <p:ph type="title"/>
          </p:nvPr>
        </p:nvSpPr>
        <p:spPr>
          <a:xfrm>
            <a:off x="457200" y="586975"/>
            <a:ext cx="51387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Robust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36" name="Google Shape;336;p22"/>
          <p:cNvSpPr txBox="1">
            <a:spLocks noGrp="1"/>
          </p:cNvSpPr>
          <p:nvPr>
            <p:ph type="body" idx="1"/>
          </p:nvPr>
        </p:nvSpPr>
        <p:spPr>
          <a:xfrm>
            <a:off x="457200" y="1407250"/>
            <a:ext cx="5138700" cy="3431100"/>
          </a:xfrm>
          <a:prstGeom prst="rect">
            <a:avLst/>
          </a:prstGeom>
        </p:spPr>
        <p:txBody>
          <a:bodyPr spcFirstLastPara="1" wrap="square" lIns="91425" tIns="91425" rIns="91425" bIns="91425" anchor="t" anchorCtr="0">
            <a:noAutofit/>
          </a:bodyPr>
          <a:lstStyle/>
          <a:p>
            <a:pPr marL="457200" lvl="0" indent="-349250" algn="l" rtl="0">
              <a:spcBef>
                <a:spcPts val="600"/>
              </a:spcBef>
              <a:spcAft>
                <a:spcPts val="0"/>
              </a:spcAft>
              <a:buSzPts val="1900"/>
              <a:buAutoNum type="arabicPeriod"/>
            </a:pPr>
            <a:r>
              <a:rPr lang="en" sz="1900"/>
              <a:t>Maximize compatibility with current and future user agents, including assistive technologies.</a:t>
            </a:r>
            <a:endParaRPr sz="1900"/>
          </a:p>
          <a:p>
            <a:pPr marL="914400" lvl="1" indent="-349250" algn="l" rtl="0">
              <a:spcBef>
                <a:spcPts val="1000"/>
              </a:spcBef>
              <a:spcAft>
                <a:spcPts val="0"/>
              </a:spcAft>
              <a:buClr>
                <a:srgbClr val="398BC9"/>
              </a:buClr>
              <a:buSzPts val="1900"/>
              <a:buAutoNum type="alphaLcPeriod"/>
            </a:pPr>
            <a:r>
              <a:rPr lang="en" sz="1900" u="sng">
                <a:solidFill>
                  <a:srgbClr val="398BC9"/>
                </a:solidFill>
                <a:hlinkClick r:id="rId3">
                  <a:extLst>
                    <a:ext uri="{A12FA001-AC4F-418D-AE19-62706E023703}">
                      <ahyp:hlinkClr xmlns:ahyp="http://schemas.microsoft.com/office/drawing/2018/hyperlinkcolor" val="tx"/>
                    </a:ext>
                  </a:extLst>
                </a:hlinkClick>
              </a:rPr>
              <a:t>https://validator.w3.org/</a:t>
            </a:r>
            <a:endParaRPr sz="1900">
              <a:solidFill>
                <a:srgbClr val="398BC9"/>
              </a:solidFill>
            </a:endParaRPr>
          </a:p>
          <a:p>
            <a:pPr marL="457200" lvl="0" indent="0" algn="l" rtl="0">
              <a:spcBef>
                <a:spcPts val="1000"/>
              </a:spcBef>
              <a:spcAft>
                <a:spcPts val="1000"/>
              </a:spcAft>
              <a:buNone/>
            </a:pPr>
            <a:endParaRPr sz="1900"/>
          </a:p>
        </p:txBody>
      </p:sp>
      <p:sp>
        <p:nvSpPr>
          <p:cNvPr id="337" name="Google Shape;337;p22"/>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10</a:t>
            </a:fld>
            <a:endParaRPr/>
          </a:p>
        </p:txBody>
      </p:sp>
      <p:sp>
        <p:nvSpPr>
          <p:cNvPr id="338" name="Google Shape;338;p22"/>
          <p:cNvSpPr/>
          <p:nvPr/>
        </p:nvSpPr>
        <p:spPr>
          <a:xfrm>
            <a:off x="6295650" y="-24700"/>
            <a:ext cx="2937900" cy="52095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9" name="Google Shape;339;p22"/>
          <p:cNvPicPr preferRelativeResize="0"/>
          <p:nvPr/>
        </p:nvPicPr>
        <p:blipFill>
          <a:blip r:embed="rId4">
            <a:alphaModFix/>
          </a:blip>
          <a:stretch>
            <a:fillRect/>
          </a:stretch>
        </p:blipFill>
        <p:spPr>
          <a:xfrm>
            <a:off x="7451212" y="1654950"/>
            <a:ext cx="1504950" cy="914400"/>
          </a:xfrm>
          <a:prstGeom prst="rect">
            <a:avLst/>
          </a:prstGeom>
          <a:noFill/>
          <a:ln>
            <a:noFill/>
          </a:ln>
        </p:spPr>
      </p:pic>
      <p:pic>
        <p:nvPicPr>
          <p:cNvPr id="340" name="Google Shape;340;p22"/>
          <p:cNvPicPr preferRelativeResize="0"/>
          <p:nvPr/>
        </p:nvPicPr>
        <p:blipFill>
          <a:blip r:embed="rId5">
            <a:alphaModFix/>
          </a:blip>
          <a:stretch>
            <a:fillRect/>
          </a:stretch>
        </p:blipFill>
        <p:spPr>
          <a:xfrm>
            <a:off x="6555187" y="2976913"/>
            <a:ext cx="1475314" cy="1787400"/>
          </a:xfrm>
          <a:prstGeom prst="rect">
            <a:avLst/>
          </a:prstGeom>
          <a:noFill/>
          <a:ln>
            <a:noFill/>
          </a:ln>
        </p:spPr>
      </p:pic>
      <p:pic>
        <p:nvPicPr>
          <p:cNvPr id="341" name="Google Shape;341;p22"/>
          <p:cNvPicPr preferRelativeResize="0"/>
          <p:nvPr/>
        </p:nvPicPr>
        <p:blipFill>
          <a:blip r:embed="rId6">
            <a:alphaModFix/>
          </a:blip>
          <a:stretch>
            <a:fillRect/>
          </a:stretch>
        </p:blipFill>
        <p:spPr>
          <a:xfrm>
            <a:off x="6439413" y="376400"/>
            <a:ext cx="942581" cy="1278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23"/>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Accessibility Tools</a:t>
            </a:r>
            <a:endParaRPr/>
          </a:p>
        </p:txBody>
      </p:sp>
      <p:sp>
        <p:nvSpPr>
          <p:cNvPr id="347" name="Google Shape;347;p23"/>
          <p:cNvSpPr txBox="1">
            <a:spLocks noGrp="1"/>
          </p:cNvSpPr>
          <p:nvPr>
            <p:ph type="body" idx="1"/>
          </p:nvPr>
        </p:nvSpPr>
        <p:spPr>
          <a:xfrm>
            <a:off x="457200" y="1657350"/>
            <a:ext cx="5138700" cy="31809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a:t>Screen readers</a:t>
            </a:r>
            <a:endParaRPr/>
          </a:p>
          <a:p>
            <a:pPr marL="457200" lvl="0" indent="-381000" algn="l" rtl="0">
              <a:spcBef>
                <a:spcPts val="0"/>
              </a:spcBef>
              <a:spcAft>
                <a:spcPts val="0"/>
              </a:spcAft>
              <a:buSzPts val="2400"/>
              <a:buChar char="▹"/>
            </a:pPr>
            <a:r>
              <a:rPr lang="en"/>
              <a:t>Zoom + Enhanced cursor</a:t>
            </a:r>
            <a:endParaRPr/>
          </a:p>
          <a:p>
            <a:pPr marL="457200" lvl="0" indent="-381000" algn="l" rtl="0">
              <a:spcBef>
                <a:spcPts val="0"/>
              </a:spcBef>
              <a:spcAft>
                <a:spcPts val="0"/>
              </a:spcAft>
              <a:buSzPts val="2400"/>
              <a:buChar char="▹"/>
            </a:pPr>
            <a:r>
              <a:rPr lang="en"/>
              <a:t>Contrast checkers</a:t>
            </a:r>
            <a:endParaRPr/>
          </a:p>
          <a:p>
            <a:pPr marL="457200" lvl="0" indent="-381000" algn="l" rtl="0">
              <a:spcBef>
                <a:spcPts val="0"/>
              </a:spcBef>
              <a:spcAft>
                <a:spcPts val="0"/>
              </a:spcAft>
              <a:buSzPts val="2400"/>
              <a:buChar char="▹"/>
            </a:pPr>
            <a:r>
              <a:rPr lang="en"/>
              <a:t>Keyboard navigation</a:t>
            </a:r>
            <a:endParaRPr/>
          </a:p>
          <a:p>
            <a:pPr marL="457200" lvl="0" indent="-381000" algn="l" rtl="0">
              <a:spcBef>
                <a:spcPts val="0"/>
              </a:spcBef>
              <a:spcAft>
                <a:spcPts val="0"/>
              </a:spcAft>
              <a:buSzPts val="2400"/>
              <a:buChar char="▹"/>
            </a:pPr>
            <a:r>
              <a:rPr lang="en"/>
              <a:t>Lighthouse</a:t>
            </a:r>
            <a:endParaRPr/>
          </a:p>
          <a:p>
            <a:pPr marL="457200" lvl="0" indent="-381000" algn="l" rtl="0">
              <a:spcBef>
                <a:spcPts val="0"/>
              </a:spcBef>
              <a:spcAft>
                <a:spcPts val="0"/>
              </a:spcAft>
              <a:buSzPts val="2400"/>
              <a:buChar char="▹"/>
            </a:pPr>
            <a:r>
              <a:rPr lang="en"/>
              <a:t>Validators</a:t>
            </a:r>
            <a:endParaRPr/>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0"/>
              </a:spcAft>
              <a:buNone/>
            </a:pPr>
            <a:endParaRPr/>
          </a:p>
        </p:txBody>
      </p:sp>
      <p:sp>
        <p:nvSpPr>
          <p:cNvPr id="348" name="Google Shape;348;p23"/>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24"/>
          <p:cNvSpPr/>
          <p:nvPr/>
        </p:nvSpPr>
        <p:spPr>
          <a:xfrm>
            <a:off x="6295650" y="-24700"/>
            <a:ext cx="2937900" cy="52095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4"/>
          <p:cNvSpPr txBox="1">
            <a:spLocks noGrp="1"/>
          </p:cNvSpPr>
          <p:nvPr>
            <p:ph type="title"/>
          </p:nvPr>
        </p:nvSpPr>
        <p:spPr>
          <a:xfrm>
            <a:off x="457200" y="515725"/>
            <a:ext cx="51387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Screen Readers</a:t>
            </a:r>
            <a:endParaRPr/>
          </a:p>
        </p:txBody>
      </p:sp>
      <p:sp>
        <p:nvSpPr>
          <p:cNvPr id="355" name="Google Shape;355;p24"/>
          <p:cNvSpPr txBox="1">
            <a:spLocks noGrp="1"/>
          </p:cNvSpPr>
          <p:nvPr>
            <p:ph type="body" idx="1"/>
          </p:nvPr>
        </p:nvSpPr>
        <p:spPr>
          <a:xfrm>
            <a:off x="457200" y="1444525"/>
            <a:ext cx="5138700" cy="33936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a:t>Read the page content out loud</a:t>
            </a:r>
            <a:endParaRPr/>
          </a:p>
          <a:p>
            <a:pPr marL="457200" lvl="0" indent="-381000" algn="l" rtl="0">
              <a:spcBef>
                <a:spcPts val="1000"/>
              </a:spcBef>
              <a:spcAft>
                <a:spcPts val="0"/>
              </a:spcAft>
              <a:buSzPts val="2400"/>
              <a:buChar char="▹"/>
            </a:pPr>
            <a:r>
              <a:rPr lang="en"/>
              <a:t>Display the content as braille</a:t>
            </a:r>
            <a:endParaRPr/>
          </a:p>
          <a:p>
            <a:pPr marL="457200" lvl="0" indent="-381000" algn="l" rtl="0">
              <a:spcBef>
                <a:spcPts val="1000"/>
              </a:spcBef>
              <a:spcAft>
                <a:spcPts val="0"/>
              </a:spcAft>
              <a:buSzPts val="2400"/>
              <a:buChar char="▹"/>
            </a:pPr>
            <a:r>
              <a:rPr lang="en"/>
              <a:t>Run with keyboard commands</a:t>
            </a:r>
            <a:endParaRPr/>
          </a:p>
          <a:p>
            <a:pPr marL="457200" lvl="0" indent="-381000" algn="l" rtl="0">
              <a:spcBef>
                <a:spcPts val="1000"/>
              </a:spcBef>
              <a:spcAft>
                <a:spcPts val="0"/>
              </a:spcAft>
              <a:buSzPts val="2400"/>
              <a:buChar char="▹"/>
            </a:pPr>
            <a:r>
              <a:rPr lang="en"/>
              <a:t>Reliant on semantic HTML and accessibility attributes</a:t>
            </a:r>
            <a:endParaRPr/>
          </a:p>
          <a:p>
            <a:pPr marL="457200" lvl="0" indent="-368300" algn="l" rtl="0">
              <a:spcBef>
                <a:spcPts val="1000"/>
              </a:spcBef>
              <a:spcAft>
                <a:spcPts val="1000"/>
              </a:spcAft>
              <a:buClr>
                <a:srgbClr val="398BC9"/>
              </a:buClr>
              <a:buSzPts val="2200"/>
              <a:buChar char="▹"/>
            </a:pPr>
            <a:r>
              <a:rPr lang="en" sz="2200">
                <a:solidFill>
                  <a:srgbClr val="398BC9"/>
                </a:solidFill>
              </a:rPr>
              <a:t>https://www.smashingmagazine.com/2019/02/accessibility-webinar</a:t>
            </a:r>
            <a:endParaRPr sz="2200">
              <a:solidFill>
                <a:srgbClr val="398BC9"/>
              </a:solidFill>
            </a:endParaRPr>
          </a:p>
        </p:txBody>
      </p:sp>
      <p:pic>
        <p:nvPicPr>
          <p:cNvPr id="356" name="Google Shape;356;p24"/>
          <p:cNvPicPr preferRelativeResize="0"/>
          <p:nvPr/>
        </p:nvPicPr>
        <p:blipFill>
          <a:blip r:embed="rId3">
            <a:alphaModFix/>
          </a:blip>
          <a:stretch>
            <a:fillRect/>
          </a:stretch>
        </p:blipFill>
        <p:spPr>
          <a:xfrm>
            <a:off x="6928476" y="557525"/>
            <a:ext cx="1457325" cy="1609725"/>
          </a:xfrm>
          <a:prstGeom prst="rect">
            <a:avLst/>
          </a:prstGeom>
          <a:noFill/>
          <a:ln>
            <a:noFill/>
          </a:ln>
        </p:spPr>
      </p:pic>
      <p:pic>
        <p:nvPicPr>
          <p:cNvPr id="357" name="Google Shape;357;p24"/>
          <p:cNvPicPr preferRelativeResize="0"/>
          <p:nvPr/>
        </p:nvPicPr>
        <p:blipFill>
          <a:blip r:embed="rId4">
            <a:alphaModFix/>
          </a:blip>
          <a:stretch>
            <a:fillRect/>
          </a:stretch>
        </p:blipFill>
        <p:spPr>
          <a:xfrm>
            <a:off x="7017838" y="3074325"/>
            <a:ext cx="942581" cy="1278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25"/>
          <p:cNvSpPr/>
          <p:nvPr/>
        </p:nvSpPr>
        <p:spPr>
          <a:xfrm>
            <a:off x="6295650" y="-24700"/>
            <a:ext cx="2937900" cy="52095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5"/>
          <p:cNvSpPr txBox="1">
            <a:spLocks noGrp="1"/>
          </p:cNvSpPr>
          <p:nvPr>
            <p:ph type="title"/>
          </p:nvPr>
        </p:nvSpPr>
        <p:spPr>
          <a:xfrm>
            <a:off x="457200" y="515725"/>
            <a:ext cx="51387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Zoom + Enhanced Cursor</a:t>
            </a:r>
            <a:endParaRPr/>
          </a:p>
        </p:txBody>
      </p:sp>
      <p:sp>
        <p:nvSpPr>
          <p:cNvPr id="364" name="Google Shape;364;p25"/>
          <p:cNvSpPr txBox="1">
            <a:spLocks noGrp="1"/>
          </p:cNvSpPr>
          <p:nvPr>
            <p:ph type="body" idx="1"/>
          </p:nvPr>
        </p:nvSpPr>
        <p:spPr>
          <a:xfrm>
            <a:off x="457200" y="1444525"/>
            <a:ext cx="5138700" cy="33936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dirty="0"/>
              <a:t>Ctrl + +, Ctrl + -</a:t>
            </a:r>
            <a:endParaRPr dirty="0"/>
          </a:p>
          <a:p>
            <a:pPr marL="457200" lvl="0" indent="-381000" algn="l" rtl="0">
              <a:spcBef>
                <a:spcPts val="1000"/>
              </a:spcBef>
              <a:spcAft>
                <a:spcPts val="0"/>
              </a:spcAft>
              <a:buSzPts val="2400"/>
              <a:buChar char="▹"/>
            </a:pPr>
            <a:r>
              <a:rPr lang="en" dirty="0"/>
              <a:t>Browser/OS settings</a:t>
            </a:r>
            <a:endParaRPr dirty="0"/>
          </a:p>
          <a:p>
            <a:pPr marL="457200" lvl="0" indent="-381000" algn="l" rtl="0">
              <a:spcBef>
                <a:spcPts val="1000"/>
              </a:spcBef>
              <a:spcAft>
                <a:spcPts val="0"/>
              </a:spcAft>
              <a:buSzPts val="2400"/>
              <a:buChar char="▹"/>
            </a:pPr>
            <a:r>
              <a:rPr lang="en" dirty="0"/>
              <a:t>Cursor based magnified areas</a:t>
            </a:r>
            <a:endParaRPr dirty="0"/>
          </a:p>
          <a:p>
            <a:pPr marL="457200" lvl="0" indent="-381000" algn="l" rtl="0">
              <a:spcBef>
                <a:spcPts val="1000"/>
              </a:spcBef>
              <a:spcAft>
                <a:spcPts val="0"/>
              </a:spcAft>
              <a:buSzPts val="2400"/>
              <a:buChar char="▹"/>
            </a:pPr>
            <a:r>
              <a:rPr lang="en" dirty="0"/>
              <a:t>Larger cursor on mouse move</a:t>
            </a:r>
            <a:endParaRPr dirty="0"/>
          </a:p>
          <a:p>
            <a:pPr marL="457200" lvl="0" indent="0" algn="l" rtl="0">
              <a:spcBef>
                <a:spcPts val="1000"/>
              </a:spcBef>
              <a:spcAft>
                <a:spcPts val="1000"/>
              </a:spcAft>
              <a:buNone/>
            </a:pPr>
            <a:endParaRPr sz="2200" dirty="0">
              <a:solidFill>
                <a:srgbClr val="398BC9"/>
              </a:solidFill>
            </a:endParaRPr>
          </a:p>
        </p:txBody>
      </p:sp>
      <p:pic>
        <p:nvPicPr>
          <p:cNvPr id="365" name="Google Shape;365;p25"/>
          <p:cNvPicPr preferRelativeResize="0"/>
          <p:nvPr/>
        </p:nvPicPr>
        <p:blipFill>
          <a:blip r:embed="rId3">
            <a:alphaModFix/>
          </a:blip>
          <a:stretch>
            <a:fillRect/>
          </a:stretch>
        </p:blipFill>
        <p:spPr>
          <a:xfrm>
            <a:off x="6809312" y="881375"/>
            <a:ext cx="1504950" cy="914400"/>
          </a:xfrm>
          <a:prstGeom prst="rect">
            <a:avLst/>
          </a:prstGeom>
          <a:noFill/>
          <a:ln>
            <a:noFill/>
          </a:ln>
        </p:spPr>
      </p:pic>
      <p:pic>
        <p:nvPicPr>
          <p:cNvPr id="366" name="Google Shape;366;p25"/>
          <p:cNvPicPr preferRelativeResize="0"/>
          <p:nvPr/>
        </p:nvPicPr>
        <p:blipFill>
          <a:blip r:embed="rId4">
            <a:alphaModFix/>
          </a:blip>
          <a:stretch>
            <a:fillRect/>
          </a:stretch>
        </p:blipFill>
        <p:spPr>
          <a:xfrm>
            <a:off x="7212977" y="2885875"/>
            <a:ext cx="1103250" cy="16366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26"/>
          <p:cNvSpPr/>
          <p:nvPr/>
        </p:nvSpPr>
        <p:spPr>
          <a:xfrm>
            <a:off x="6295650" y="-24700"/>
            <a:ext cx="2937900" cy="24744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txBox="1">
            <a:spLocks noGrp="1"/>
          </p:cNvSpPr>
          <p:nvPr>
            <p:ph type="title"/>
          </p:nvPr>
        </p:nvSpPr>
        <p:spPr>
          <a:xfrm>
            <a:off x="457200" y="515725"/>
            <a:ext cx="51387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Contrast checkers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373" name="Google Shape;373;p26"/>
          <p:cNvSpPr txBox="1">
            <a:spLocks noGrp="1"/>
          </p:cNvSpPr>
          <p:nvPr>
            <p:ph type="body" idx="1"/>
          </p:nvPr>
        </p:nvSpPr>
        <p:spPr>
          <a:xfrm>
            <a:off x="457200" y="1444525"/>
            <a:ext cx="5138700" cy="33936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Clr>
                <a:srgbClr val="D9D9D9"/>
              </a:buClr>
              <a:buSzPts val="2400"/>
              <a:buChar char="▹"/>
            </a:pPr>
            <a:r>
              <a:rPr lang="en">
                <a:solidFill>
                  <a:srgbClr val="D9D9D9"/>
                </a:solidFill>
              </a:rPr>
              <a:t>Hello this is hard to read</a:t>
            </a:r>
            <a:endParaRPr>
              <a:solidFill>
                <a:srgbClr val="D9D9D9"/>
              </a:solidFill>
            </a:endParaRPr>
          </a:p>
          <a:p>
            <a:pPr marL="457200" lvl="0" indent="-381000" algn="l" rtl="0">
              <a:spcBef>
                <a:spcPts val="1000"/>
              </a:spcBef>
              <a:spcAft>
                <a:spcPts val="0"/>
              </a:spcAft>
              <a:buSzPts val="2400"/>
              <a:buChar char="▹"/>
            </a:pPr>
            <a:r>
              <a:rPr lang="en"/>
              <a:t>This is much easier to read</a:t>
            </a:r>
            <a:endParaRPr/>
          </a:p>
          <a:p>
            <a:pPr marL="457200" lvl="0" indent="-381000" algn="l" rtl="0">
              <a:spcBef>
                <a:spcPts val="1000"/>
              </a:spcBef>
              <a:spcAft>
                <a:spcPts val="0"/>
              </a:spcAft>
              <a:buSzPts val="2400"/>
              <a:buChar char="▹"/>
            </a:pPr>
            <a:r>
              <a:rPr lang="en"/>
              <a:t>Font family, size and weight can have an impact on legibility too.</a:t>
            </a:r>
            <a:endParaRPr/>
          </a:p>
          <a:p>
            <a:pPr marL="457200" lvl="0" indent="-381000" algn="l" rtl="0">
              <a:spcBef>
                <a:spcPts val="1000"/>
              </a:spcBef>
              <a:spcAft>
                <a:spcPts val="0"/>
              </a:spcAft>
              <a:buSzPts val="2400"/>
              <a:buChar char="▹"/>
            </a:pPr>
            <a:r>
              <a:rPr lang="en"/>
              <a:t>Sometimes you’ll have to compromise on your design to make it accessible</a:t>
            </a:r>
            <a:endParaRPr/>
          </a:p>
          <a:p>
            <a:pPr marL="457200" lvl="0" indent="0" algn="l" rtl="0">
              <a:spcBef>
                <a:spcPts val="1000"/>
              </a:spcBef>
              <a:spcAft>
                <a:spcPts val="1000"/>
              </a:spcAft>
              <a:buNone/>
            </a:pPr>
            <a:endParaRPr sz="2200">
              <a:solidFill>
                <a:srgbClr val="398BC9"/>
              </a:solidFill>
            </a:endParaRPr>
          </a:p>
        </p:txBody>
      </p:sp>
      <p:pic>
        <p:nvPicPr>
          <p:cNvPr id="374" name="Google Shape;374;p26"/>
          <p:cNvPicPr preferRelativeResize="0"/>
          <p:nvPr/>
        </p:nvPicPr>
        <p:blipFill>
          <a:blip r:embed="rId3">
            <a:alphaModFix/>
          </a:blip>
          <a:stretch>
            <a:fillRect/>
          </a:stretch>
        </p:blipFill>
        <p:spPr>
          <a:xfrm>
            <a:off x="6809312" y="881375"/>
            <a:ext cx="1504950" cy="914400"/>
          </a:xfrm>
          <a:prstGeom prst="rect">
            <a:avLst/>
          </a:prstGeom>
          <a:noFill/>
          <a:ln>
            <a:noFill/>
          </a:ln>
        </p:spPr>
      </p:pic>
      <p:sp>
        <p:nvSpPr>
          <p:cNvPr id="375" name="Google Shape;375;p26"/>
          <p:cNvSpPr/>
          <p:nvPr/>
        </p:nvSpPr>
        <p:spPr>
          <a:xfrm>
            <a:off x="8686500" y="1268175"/>
            <a:ext cx="728100" cy="24744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6"/>
          <p:cNvSpPr/>
          <p:nvPr/>
        </p:nvSpPr>
        <p:spPr>
          <a:xfrm>
            <a:off x="6616900" y="2399900"/>
            <a:ext cx="728100" cy="24744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27"/>
          <p:cNvSpPr/>
          <p:nvPr/>
        </p:nvSpPr>
        <p:spPr>
          <a:xfrm>
            <a:off x="6295650" y="-24700"/>
            <a:ext cx="2937900" cy="52149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7"/>
          <p:cNvSpPr txBox="1">
            <a:spLocks noGrp="1"/>
          </p:cNvSpPr>
          <p:nvPr>
            <p:ph type="title"/>
          </p:nvPr>
        </p:nvSpPr>
        <p:spPr>
          <a:xfrm>
            <a:off x="457200" y="515725"/>
            <a:ext cx="51387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Keyboard navigation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83" name="Google Shape;383;p27"/>
          <p:cNvSpPr txBox="1">
            <a:spLocks noGrp="1"/>
          </p:cNvSpPr>
          <p:nvPr>
            <p:ph type="body" idx="1"/>
          </p:nvPr>
        </p:nvSpPr>
        <p:spPr>
          <a:xfrm>
            <a:off x="457200" y="1444525"/>
            <a:ext cx="5138700" cy="33936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a:t>Unplug your mouse for a day!</a:t>
            </a:r>
            <a:endParaRPr/>
          </a:p>
          <a:p>
            <a:pPr marL="457200" lvl="0" indent="-381000" algn="l" rtl="0">
              <a:spcBef>
                <a:spcPts val="1000"/>
              </a:spcBef>
              <a:spcAft>
                <a:spcPts val="0"/>
              </a:spcAft>
              <a:buSzPts val="2400"/>
              <a:buChar char="▹"/>
            </a:pPr>
            <a:r>
              <a:rPr lang="en"/>
              <a:t>Not all elements are equally easy to use</a:t>
            </a:r>
            <a:endParaRPr/>
          </a:p>
          <a:p>
            <a:pPr marL="457200" lvl="0" indent="-381000" algn="l" rtl="0">
              <a:spcBef>
                <a:spcPts val="1000"/>
              </a:spcBef>
              <a:spcAft>
                <a:spcPts val="0"/>
              </a:spcAft>
              <a:buSzPts val="2400"/>
              <a:buChar char="▹"/>
            </a:pPr>
            <a:r>
              <a:rPr lang="en"/>
              <a:t>Sometimes you’ll have to compromise on your design to make it accessible</a:t>
            </a:r>
            <a:endParaRPr/>
          </a:p>
          <a:p>
            <a:pPr marL="457200" lvl="0" indent="0" algn="l" rtl="0">
              <a:spcBef>
                <a:spcPts val="1000"/>
              </a:spcBef>
              <a:spcAft>
                <a:spcPts val="1000"/>
              </a:spcAft>
              <a:buNone/>
            </a:pPr>
            <a:endParaRPr sz="2200">
              <a:solidFill>
                <a:srgbClr val="398BC9"/>
              </a:solidFill>
            </a:endParaRPr>
          </a:p>
        </p:txBody>
      </p:sp>
      <p:sp>
        <p:nvSpPr>
          <p:cNvPr id="384" name="Google Shape;384;p27"/>
          <p:cNvSpPr/>
          <p:nvPr/>
        </p:nvSpPr>
        <p:spPr>
          <a:xfrm>
            <a:off x="6616900" y="2399900"/>
            <a:ext cx="728100" cy="24744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5" name="Google Shape;385;p27"/>
          <p:cNvPicPr preferRelativeResize="0"/>
          <p:nvPr/>
        </p:nvPicPr>
        <p:blipFill>
          <a:blip r:embed="rId3">
            <a:alphaModFix/>
          </a:blip>
          <a:stretch>
            <a:fillRect/>
          </a:stretch>
        </p:blipFill>
        <p:spPr>
          <a:xfrm>
            <a:off x="7442076" y="175263"/>
            <a:ext cx="1457325" cy="1609725"/>
          </a:xfrm>
          <a:prstGeom prst="rect">
            <a:avLst/>
          </a:prstGeom>
          <a:noFill/>
          <a:ln>
            <a:noFill/>
          </a:ln>
        </p:spPr>
      </p:pic>
      <p:pic>
        <p:nvPicPr>
          <p:cNvPr id="386" name="Google Shape;386;p27"/>
          <p:cNvPicPr preferRelativeResize="0"/>
          <p:nvPr/>
        </p:nvPicPr>
        <p:blipFill>
          <a:blip r:embed="rId4">
            <a:alphaModFix/>
          </a:blip>
          <a:stretch>
            <a:fillRect/>
          </a:stretch>
        </p:blipFill>
        <p:spPr>
          <a:xfrm>
            <a:off x="6469528" y="2151613"/>
            <a:ext cx="1022840" cy="1278550"/>
          </a:xfrm>
          <a:prstGeom prst="rect">
            <a:avLst/>
          </a:prstGeom>
          <a:noFill/>
          <a:ln>
            <a:noFill/>
          </a:ln>
        </p:spPr>
      </p:pic>
      <p:pic>
        <p:nvPicPr>
          <p:cNvPr id="387" name="Google Shape;387;p27"/>
          <p:cNvPicPr preferRelativeResize="0"/>
          <p:nvPr/>
        </p:nvPicPr>
        <p:blipFill>
          <a:blip r:embed="rId5">
            <a:alphaModFix/>
          </a:blip>
          <a:stretch>
            <a:fillRect/>
          </a:stretch>
        </p:blipFill>
        <p:spPr>
          <a:xfrm>
            <a:off x="7480168" y="3224475"/>
            <a:ext cx="1381125" cy="1571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28"/>
          <p:cNvSpPr/>
          <p:nvPr/>
        </p:nvSpPr>
        <p:spPr>
          <a:xfrm>
            <a:off x="6295650" y="-24700"/>
            <a:ext cx="2937900" cy="52149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8"/>
          <p:cNvSpPr txBox="1">
            <a:spLocks noGrp="1"/>
          </p:cNvSpPr>
          <p:nvPr>
            <p:ph type="title"/>
          </p:nvPr>
        </p:nvSpPr>
        <p:spPr>
          <a:xfrm>
            <a:off x="457200" y="515725"/>
            <a:ext cx="51387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Lighthouse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94" name="Google Shape;394;p28"/>
          <p:cNvSpPr/>
          <p:nvPr/>
        </p:nvSpPr>
        <p:spPr>
          <a:xfrm>
            <a:off x="6616900" y="2399900"/>
            <a:ext cx="728100" cy="24744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5" name="Google Shape;395;p28"/>
          <p:cNvPicPr preferRelativeResize="0"/>
          <p:nvPr/>
        </p:nvPicPr>
        <p:blipFill>
          <a:blip r:embed="rId3">
            <a:alphaModFix/>
          </a:blip>
          <a:stretch>
            <a:fillRect/>
          </a:stretch>
        </p:blipFill>
        <p:spPr>
          <a:xfrm>
            <a:off x="3119672" y="11000"/>
            <a:ext cx="7525056" cy="5143500"/>
          </a:xfrm>
          <a:prstGeom prst="rect">
            <a:avLst/>
          </a:prstGeom>
          <a:noFill/>
          <a:ln>
            <a:noFill/>
          </a:ln>
        </p:spPr>
      </p:pic>
      <p:sp>
        <p:nvSpPr>
          <p:cNvPr id="396" name="Google Shape;396;p28"/>
          <p:cNvSpPr txBox="1">
            <a:spLocks noGrp="1"/>
          </p:cNvSpPr>
          <p:nvPr>
            <p:ph type="body" idx="1"/>
          </p:nvPr>
        </p:nvSpPr>
        <p:spPr>
          <a:xfrm>
            <a:off x="457200" y="1444525"/>
            <a:ext cx="5138700" cy="33936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a:t>Accessibility tools built into your browser!</a:t>
            </a:r>
            <a:br>
              <a:rPr lang="en"/>
            </a:br>
            <a:endParaRPr/>
          </a:p>
          <a:p>
            <a:pPr marL="914400" lvl="1" indent="-381000" algn="l" rtl="0">
              <a:spcBef>
                <a:spcPts val="1000"/>
              </a:spcBef>
              <a:spcAft>
                <a:spcPts val="0"/>
              </a:spcAft>
              <a:buSzPts val="2400"/>
              <a:buAutoNum type="alphaLcPeriod"/>
            </a:pPr>
            <a:r>
              <a:rPr lang="en"/>
              <a:t>Open Dev Tools (ctrl+shift+i)</a:t>
            </a:r>
            <a:endParaRPr/>
          </a:p>
          <a:p>
            <a:pPr marL="914400" lvl="1" indent="-381000" algn="l" rtl="0">
              <a:spcBef>
                <a:spcPts val="1000"/>
              </a:spcBef>
              <a:spcAft>
                <a:spcPts val="0"/>
              </a:spcAft>
              <a:buSzPts val="2400"/>
              <a:buAutoNum type="alphaLcPeriod"/>
            </a:pPr>
            <a:r>
              <a:rPr lang="en"/>
              <a:t>Select the Lighthouse tab</a:t>
            </a:r>
            <a:endParaRPr/>
          </a:p>
          <a:p>
            <a:pPr marL="914400" lvl="1" indent="-381000" algn="l" rtl="0">
              <a:spcBef>
                <a:spcPts val="1000"/>
              </a:spcBef>
              <a:spcAft>
                <a:spcPts val="0"/>
              </a:spcAft>
              <a:buSzPts val="2400"/>
              <a:buAutoNum type="alphaLcPeriod"/>
            </a:pPr>
            <a:r>
              <a:rPr lang="en"/>
              <a:t>Click “run reports”</a:t>
            </a:r>
            <a:endParaRPr/>
          </a:p>
          <a:p>
            <a:pPr marL="457200" lvl="0" indent="0" algn="l" rtl="0">
              <a:spcBef>
                <a:spcPts val="1000"/>
              </a:spcBef>
              <a:spcAft>
                <a:spcPts val="1000"/>
              </a:spcAft>
              <a:buNone/>
            </a:pPr>
            <a:endParaRPr sz="2200">
              <a:solidFill>
                <a:srgbClr val="398BC9"/>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29"/>
          <p:cNvSpPr txBox="1">
            <a:spLocks noGrp="1"/>
          </p:cNvSpPr>
          <p:nvPr>
            <p:ph type="ctrTitle"/>
          </p:nvPr>
        </p:nvSpPr>
        <p:spPr>
          <a:xfrm>
            <a:off x="2268250" y="1292050"/>
            <a:ext cx="4472700" cy="281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Designing for accessibility</a:t>
            </a:r>
            <a:endParaRPr/>
          </a:p>
          <a:p>
            <a:pPr marL="0" lvl="0" indent="0" algn="ctr" rtl="0">
              <a:spcBef>
                <a:spcPts val="0"/>
              </a:spcBef>
              <a:spcAft>
                <a:spcPts val="0"/>
              </a:spcAft>
              <a:buNone/>
            </a:pPr>
            <a:r>
              <a:rPr lang="en"/>
              <a:t>(a11y)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0"/>
          <p:cNvSpPr txBox="1">
            <a:spLocks noGrp="1"/>
          </p:cNvSpPr>
          <p:nvPr>
            <p:ph type="title"/>
          </p:nvPr>
        </p:nvSpPr>
        <p:spPr>
          <a:xfrm>
            <a:off x="457200" y="515725"/>
            <a:ext cx="51387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Write semantic markup!</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07" name="Google Shape;407;p30"/>
          <p:cNvSpPr txBox="1">
            <a:spLocks noGrp="1"/>
          </p:cNvSpPr>
          <p:nvPr>
            <p:ph type="body" idx="1"/>
          </p:nvPr>
        </p:nvSpPr>
        <p:spPr>
          <a:xfrm>
            <a:off x="457200" y="1444525"/>
            <a:ext cx="5138700" cy="14853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a:t>Use the html tag that is named for what it does, don’t rely on the generic ‘div’ element. Eg -</a:t>
            </a:r>
            <a:endParaRPr/>
          </a:p>
          <a:p>
            <a:pPr marL="914400" lvl="0" indent="0" algn="l" rtl="0">
              <a:spcBef>
                <a:spcPts val="1000"/>
              </a:spcBef>
              <a:spcAft>
                <a:spcPts val="0"/>
              </a:spcAft>
              <a:buNone/>
            </a:pPr>
            <a:endParaRPr/>
          </a:p>
          <a:p>
            <a:pPr marL="457200" lvl="0" indent="0" algn="l" rtl="0">
              <a:spcBef>
                <a:spcPts val="1000"/>
              </a:spcBef>
              <a:spcAft>
                <a:spcPts val="1000"/>
              </a:spcAft>
              <a:buNone/>
            </a:pPr>
            <a:endParaRPr sz="2200">
              <a:solidFill>
                <a:srgbClr val="398BC9"/>
              </a:solidFill>
            </a:endParaRPr>
          </a:p>
        </p:txBody>
      </p:sp>
      <p:sp>
        <p:nvSpPr>
          <p:cNvPr id="408" name="Google Shape;408;p30"/>
          <p:cNvSpPr/>
          <p:nvPr/>
        </p:nvSpPr>
        <p:spPr>
          <a:xfrm>
            <a:off x="6616900" y="2399900"/>
            <a:ext cx="728100" cy="24744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0"/>
          <p:cNvSpPr txBox="1"/>
          <p:nvPr/>
        </p:nvSpPr>
        <p:spPr>
          <a:xfrm>
            <a:off x="131675" y="2777425"/>
            <a:ext cx="3000000" cy="2047200"/>
          </a:xfrm>
          <a:prstGeom prst="rect">
            <a:avLst/>
          </a:prstGeom>
          <a:noFill/>
          <a:ln>
            <a:noFill/>
          </a:ln>
        </p:spPr>
        <p:txBody>
          <a:bodyPr spcFirstLastPara="1" wrap="square" lIns="91425" tIns="91425" rIns="91425" bIns="91425" anchor="t" anchorCtr="0">
            <a:spAutoFit/>
          </a:bodyPr>
          <a:lstStyle/>
          <a:p>
            <a:pPr marL="914400" lvl="1" indent="-381000" algn="l" rtl="0">
              <a:spcBef>
                <a:spcPts val="0"/>
              </a:spcBef>
              <a:spcAft>
                <a:spcPts val="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header</a:t>
            </a:r>
            <a:endParaRPr sz="2400">
              <a:solidFill>
                <a:schemeClr val="dk1"/>
              </a:solidFill>
              <a:latin typeface="Barlow Light"/>
              <a:ea typeface="Barlow Light"/>
              <a:cs typeface="Barlow Light"/>
              <a:sym typeface="Barlow Light"/>
            </a:endParaRPr>
          </a:p>
          <a:p>
            <a:pPr marL="914400" lvl="1" indent="-381000" algn="l" rtl="0">
              <a:spcBef>
                <a:spcPts val="1000"/>
              </a:spcBef>
              <a:spcAft>
                <a:spcPts val="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main</a:t>
            </a:r>
            <a:endParaRPr sz="2400">
              <a:solidFill>
                <a:schemeClr val="dk1"/>
              </a:solidFill>
              <a:latin typeface="Barlow Light"/>
              <a:ea typeface="Barlow Light"/>
              <a:cs typeface="Barlow Light"/>
              <a:sym typeface="Barlow Light"/>
            </a:endParaRPr>
          </a:p>
          <a:p>
            <a:pPr marL="914400" lvl="1" indent="-381000" algn="l" rtl="0">
              <a:spcBef>
                <a:spcPts val="1000"/>
              </a:spcBef>
              <a:spcAft>
                <a:spcPts val="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footer</a:t>
            </a:r>
            <a:endParaRPr sz="2400">
              <a:solidFill>
                <a:schemeClr val="dk1"/>
              </a:solidFill>
              <a:latin typeface="Barlow Light"/>
              <a:ea typeface="Barlow Light"/>
              <a:cs typeface="Barlow Light"/>
              <a:sym typeface="Barlow Light"/>
            </a:endParaRPr>
          </a:p>
          <a:p>
            <a:pPr marL="914400" lvl="1" indent="-381000" algn="l" rtl="0">
              <a:spcBef>
                <a:spcPts val="1000"/>
              </a:spcBef>
              <a:spcAft>
                <a:spcPts val="100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h1 </a:t>
            </a:r>
            <a:r>
              <a:rPr lang="en" sz="2400">
                <a:solidFill>
                  <a:srgbClr val="8184D9"/>
                </a:solidFill>
                <a:latin typeface="Barlow Light"/>
                <a:ea typeface="Barlow Light"/>
                <a:cs typeface="Barlow Light"/>
                <a:sym typeface="Barlow Light"/>
              </a:rPr>
              <a:t>through</a:t>
            </a:r>
            <a:r>
              <a:rPr lang="en" sz="2400">
                <a:solidFill>
                  <a:schemeClr val="dk1"/>
                </a:solidFill>
                <a:latin typeface="Barlow Light"/>
                <a:ea typeface="Barlow Light"/>
                <a:cs typeface="Barlow Light"/>
                <a:sym typeface="Barlow Light"/>
              </a:rPr>
              <a:t> h6</a:t>
            </a:r>
            <a:endParaRPr/>
          </a:p>
        </p:txBody>
      </p:sp>
      <p:sp>
        <p:nvSpPr>
          <p:cNvPr id="410" name="Google Shape;410;p30"/>
          <p:cNvSpPr txBox="1"/>
          <p:nvPr/>
        </p:nvSpPr>
        <p:spPr>
          <a:xfrm>
            <a:off x="3072000" y="2777425"/>
            <a:ext cx="3000000" cy="2047200"/>
          </a:xfrm>
          <a:prstGeom prst="rect">
            <a:avLst/>
          </a:prstGeom>
          <a:noFill/>
          <a:ln>
            <a:noFill/>
          </a:ln>
        </p:spPr>
        <p:txBody>
          <a:bodyPr spcFirstLastPara="1" wrap="square" lIns="91425" tIns="91425" rIns="91425" bIns="91425" anchor="t" anchorCtr="0">
            <a:spAutoFit/>
          </a:bodyPr>
          <a:lstStyle/>
          <a:p>
            <a:pPr marL="914400" lvl="1" indent="-381000" algn="l" rtl="0">
              <a:spcBef>
                <a:spcPts val="0"/>
              </a:spcBef>
              <a:spcAft>
                <a:spcPts val="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nav</a:t>
            </a:r>
            <a:endParaRPr sz="2400">
              <a:solidFill>
                <a:schemeClr val="dk1"/>
              </a:solidFill>
              <a:latin typeface="Barlow Light"/>
              <a:ea typeface="Barlow Light"/>
              <a:cs typeface="Barlow Light"/>
              <a:sym typeface="Barlow Light"/>
            </a:endParaRPr>
          </a:p>
          <a:p>
            <a:pPr marL="914400" lvl="1" indent="-381000" algn="l" rtl="0">
              <a:spcBef>
                <a:spcPts val="1000"/>
              </a:spcBef>
              <a:spcAft>
                <a:spcPts val="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article</a:t>
            </a:r>
            <a:endParaRPr sz="2400">
              <a:solidFill>
                <a:schemeClr val="dk1"/>
              </a:solidFill>
              <a:latin typeface="Barlow Light"/>
              <a:ea typeface="Barlow Light"/>
              <a:cs typeface="Barlow Light"/>
              <a:sym typeface="Barlow Light"/>
            </a:endParaRPr>
          </a:p>
          <a:p>
            <a:pPr marL="914400" lvl="1" indent="-381000" algn="l" rtl="0">
              <a:spcBef>
                <a:spcPts val="1000"/>
              </a:spcBef>
              <a:spcAft>
                <a:spcPts val="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paragraph</a:t>
            </a:r>
            <a:endParaRPr sz="2400">
              <a:solidFill>
                <a:schemeClr val="dk1"/>
              </a:solidFill>
              <a:latin typeface="Barlow Light"/>
              <a:ea typeface="Barlow Light"/>
              <a:cs typeface="Barlow Light"/>
              <a:sym typeface="Barlow Light"/>
            </a:endParaRPr>
          </a:p>
          <a:p>
            <a:pPr marL="914400" lvl="1" indent="-381000" algn="l" rtl="0">
              <a:spcBef>
                <a:spcPts val="1000"/>
              </a:spcBef>
              <a:spcAft>
                <a:spcPts val="100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button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1"/>
          <p:cNvSpPr txBox="1">
            <a:spLocks noGrp="1"/>
          </p:cNvSpPr>
          <p:nvPr>
            <p:ph type="title"/>
          </p:nvPr>
        </p:nvSpPr>
        <p:spPr>
          <a:xfrm>
            <a:off x="457200" y="515725"/>
            <a:ext cx="51387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Don’t break the heading hierarchy</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16" name="Google Shape;416;p31"/>
          <p:cNvSpPr txBox="1">
            <a:spLocks noGrp="1"/>
          </p:cNvSpPr>
          <p:nvPr>
            <p:ph type="body" idx="1"/>
          </p:nvPr>
        </p:nvSpPr>
        <p:spPr>
          <a:xfrm>
            <a:off x="457200" y="1802275"/>
            <a:ext cx="5138700" cy="28803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a:t>Heading tags (h1, h2, etc) are named for a reason!</a:t>
            </a:r>
            <a:endParaRPr/>
          </a:p>
          <a:p>
            <a:pPr marL="457200" lvl="0" indent="-381000" algn="l" rtl="0">
              <a:spcBef>
                <a:spcPts val="1000"/>
              </a:spcBef>
              <a:spcAft>
                <a:spcPts val="0"/>
              </a:spcAft>
              <a:buSzPts val="2400"/>
              <a:buChar char="▹"/>
            </a:pPr>
            <a:r>
              <a:rPr lang="en"/>
              <a:t>Do not skip heading numbers</a:t>
            </a:r>
            <a:endParaRPr/>
          </a:p>
          <a:p>
            <a:pPr marL="914400" lvl="0" indent="0" algn="l" rtl="0">
              <a:spcBef>
                <a:spcPts val="1000"/>
              </a:spcBef>
              <a:spcAft>
                <a:spcPts val="0"/>
              </a:spcAft>
              <a:buNone/>
            </a:pPr>
            <a:endParaRPr/>
          </a:p>
          <a:p>
            <a:pPr marL="457200" lvl="0" indent="0" algn="l" rtl="0">
              <a:spcBef>
                <a:spcPts val="1000"/>
              </a:spcBef>
              <a:spcAft>
                <a:spcPts val="1000"/>
              </a:spcAft>
              <a:buNone/>
            </a:pPr>
            <a:endParaRPr sz="2200">
              <a:solidFill>
                <a:srgbClr val="398BC9"/>
              </a:solidFill>
            </a:endParaRPr>
          </a:p>
        </p:txBody>
      </p:sp>
      <p:sp>
        <p:nvSpPr>
          <p:cNvPr id="417" name="Google Shape;417;p31"/>
          <p:cNvSpPr/>
          <p:nvPr/>
        </p:nvSpPr>
        <p:spPr>
          <a:xfrm>
            <a:off x="6616900" y="2399900"/>
            <a:ext cx="728100" cy="24744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4"/>
          <p:cNvSpPr txBox="1">
            <a:spLocks noGrp="1"/>
          </p:cNvSpPr>
          <p:nvPr>
            <p:ph type="title"/>
          </p:nvPr>
        </p:nvSpPr>
        <p:spPr>
          <a:xfrm>
            <a:off x="457200" y="586975"/>
            <a:ext cx="5138700" cy="131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900"/>
              <a:t>Web content is written in hypertext markup language</a:t>
            </a:r>
            <a:endParaRPr sz="2900"/>
          </a:p>
          <a:p>
            <a:pPr marL="0" lvl="0" indent="0" algn="l" rtl="0">
              <a:spcBef>
                <a:spcPts val="0"/>
              </a:spcBef>
              <a:spcAft>
                <a:spcPts val="0"/>
              </a:spcAft>
              <a:buNone/>
            </a:pPr>
            <a:r>
              <a:rPr lang="en" sz="2900"/>
              <a:t>(HTML!)</a:t>
            </a:r>
            <a:endParaRPr sz="2900"/>
          </a:p>
        </p:txBody>
      </p:sp>
      <p:sp>
        <p:nvSpPr>
          <p:cNvPr id="256" name="Google Shape;256;p14"/>
          <p:cNvSpPr txBox="1">
            <a:spLocks noGrp="1"/>
          </p:cNvSpPr>
          <p:nvPr>
            <p:ph type="body" idx="1"/>
          </p:nvPr>
        </p:nvSpPr>
        <p:spPr>
          <a:xfrm>
            <a:off x="457200" y="2012675"/>
            <a:ext cx="5138700" cy="28257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n" sz="1300">
                <a:solidFill>
                  <a:srgbClr val="398BC9"/>
                </a:solidFill>
                <a:highlight>
                  <a:srgbClr val="FFFFFF"/>
                </a:highlight>
                <a:latin typeface="Consolas"/>
                <a:ea typeface="Consolas"/>
                <a:cs typeface="Consolas"/>
                <a:sym typeface="Consolas"/>
              </a:rPr>
              <a:t>&lt;!doctype</a:t>
            </a:r>
            <a:r>
              <a:rPr lang="en" sz="1300">
                <a:solidFill>
                  <a:srgbClr val="1A1A1A"/>
                </a:solidFill>
                <a:highlight>
                  <a:srgbClr val="FFFFFF"/>
                </a:highlight>
                <a:latin typeface="Consolas"/>
                <a:ea typeface="Consolas"/>
                <a:cs typeface="Consolas"/>
                <a:sym typeface="Consolas"/>
              </a:rPr>
              <a:t> </a:t>
            </a:r>
            <a:r>
              <a:rPr lang="en" sz="1300">
                <a:solidFill>
                  <a:srgbClr val="AF33A6"/>
                </a:solidFill>
                <a:highlight>
                  <a:srgbClr val="FFFFFF"/>
                </a:highlight>
                <a:latin typeface="Consolas"/>
                <a:ea typeface="Consolas"/>
                <a:cs typeface="Consolas"/>
                <a:sym typeface="Consolas"/>
              </a:rPr>
              <a:t>html</a:t>
            </a:r>
            <a:r>
              <a:rPr lang="en" sz="1300">
                <a:solidFill>
                  <a:srgbClr val="398BC9"/>
                </a:solidFill>
                <a:highlight>
                  <a:srgbClr val="FFFFFF"/>
                </a:highlight>
                <a:latin typeface="Consolas"/>
                <a:ea typeface="Consolas"/>
                <a:cs typeface="Consolas"/>
                <a:sym typeface="Consolas"/>
              </a:rPr>
              <a:t>&gt;</a:t>
            </a:r>
            <a:endParaRPr sz="130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300">
                <a:solidFill>
                  <a:srgbClr val="398BC9"/>
                </a:solidFill>
                <a:highlight>
                  <a:srgbClr val="FFFFFF"/>
                </a:highlight>
                <a:latin typeface="Consolas"/>
                <a:ea typeface="Consolas"/>
                <a:cs typeface="Consolas"/>
                <a:sym typeface="Consolas"/>
              </a:rPr>
              <a:t>&lt;html</a:t>
            </a:r>
            <a:r>
              <a:rPr lang="en" sz="1300">
                <a:solidFill>
                  <a:srgbClr val="1A1A1A"/>
                </a:solidFill>
                <a:highlight>
                  <a:srgbClr val="FFFFFF"/>
                </a:highlight>
                <a:latin typeface="Consolas"/>
                <a:ea typeface="Consolas"/>
                <a:cs typeface="Consolas"/>
                <a:sym typeface="Consolas"/>
              </a:rPr>
              <a:t> </a:t>
            </a:r>
            <a:r>
              <a:rPr lang="en" sz="1300">
                <a:solidFill>
                  <a:srgbClr val="AF33A6"/>
                </a:solidFill>
                <a:highlight>
                  <a:srgbClr val="FFFFFF"/>
                </a:highlight>
                <a:latin typeface="Consolas"/>
                <a:ea typeface="Consolas"/>
                <a:cs typeface="Consolas"/>
                <a:sym typeface="Consolas"/>
              </a:rPr>
              <a:t>lang</a:t>
            </a:r>
            <a:r>
              <a:rPr lang="en" sz="1300">
                <a:solidFill>
                  <a:srgbClr val="1A1A1A"/>
                </a:solidFill>
                <a:highlight>
                  <a:srgbClr val="FFFFFF"/>
                </a:highlight>
                <a:latin typeface="Consolas"/>
                <a:ea typeface="Consolas"/>
                <a:cs typeface="Consolas"/>
                <a:sym typeface="Consolas"/>
              </a:rPr>
              <a:t>=</a:t>
            </a:r>
            <a:r>
              <a:rPr lang="en" sz="1300">
                <a:solidFill>
                  <a:srgbClr val="3F831E"/>
                </a:solidFill>
                <a:highlight>
                  <a:srgbClr val="FFFFFF"/>
                </a:highlight>
                <a:latin typeface="Consolas"/>
                <a:ea typeface="Consolas"/>
                <a:cs typeface="Consolas"/>
                <a:sym typeface="Consolas"/>
              </a:rPr>
              <a:t>""</a:t>
            </a:r>
            <a:r>
              <a:rPr lang="en" sz="1300">
                <a:solidFill>
                  <a:srgbClr val="398BC9"/>
                </a:solidFill>
                <a:highlight>
                  <a:srgbClr val="FFFFFF"/>
                </a:highlight>
                <a:latin typeface="Consolas"/>
                <a:ea typeface="Consolas"/>
                <a:cs typeface="Consolas"/>
                <a:sym typeface="Consolas"/>
              </a:rPr>
              <a:t>&gt;</a:t>
            </a:r>
            <a:endParaRPr sz="1300">
              <a:solidFill>
                <a:srgbClr val="1A1A1A"/>
              </a:solidFill>
              <a:highlight>
                <a:srgbClr val="FFFFFF"/>
              </a:highlight>
              <a:latin typeface="Consolas"/>
              <a:ea typeface="Consolas"/>
              <a:cs typeface="Consolas"/>
              <a:sym typeface="Consolas"/>
            </a:endParaRPr>
          </a:p>
          <a:p>
            <a:pPr marL="457200" lvl="0" indent="0" algn="l" rtl="0">
              <a:lnSpc>
                <a:spcPct val="135714"/>
              </a:lnSpc>
              <a:spcBef>
                <a:spcPts val="0"/>
              </a:spcBef>
              <a:spcAft>
                <a:spcPts val="0"/>
              </a:spcAft>
              <a:buClr>
                <a:schemeClr val="dk1"/>
              </a:buClr>
              <a:buSzPts val="1100"/>
              <a:buFont typeface="Arial"/>
              <a:buNone/>
            </a:pPr>
            <a:r>
              <a:rPr lang="en" sz="1300">
                <a:solidFill>
                  <a:srgbClr val="398BC9"/>
                </a:solidFill>
                <a:highlight>
                  <a:srgbClr val="FFFFFF"/>
                </a:highlight>
                <a:latin typeface="Consolas"/>
                <a:ea typeface="Consolas"/>
                <a:cs typeface="Consolas"/>
                <a:sym typeface="Consolas"/>
              </a:rPr>
              <a:t>&lt;head&gt;</a:t>
            </a:r>
            <a:endParaRPr sz="1300">
              <a:solidFill>
                <a:srgbClr val="398BC9"/>
              </a:solidFill>
              <a:highlight>
                <a:srgbClr val="FFFFFF"/>
              </a:highlight>
              <a:latin typeface="Consolas"/>
              <a:ea typeface="Consolas"/>
              <a:cs typeface="Consolas"/>
              <a:sym typeface="Consolas"/>
            </a:endParaRPr>
          </a:p>
          <a:p>
            <a:pPr marL="457200" lvl="0" indent="0" algn="l" rtl="0">
              <a:lnSpc>
                <a:spcPct val="135714"/>
              </a:lnSpc>
              <a:spcBef>
                <a:spcPts val="0"/>
              </a:spcBef>
              <a:spcAft>
                <a:spcPts val="0"/>
              </a:spcAft>
              <a:buClr>
                <a:schemeClr val="dk1"/>
              </a:buClr>
              <a:buSzPts val="1100"/>
              <a:buFont typeface="Arial"/>
              <a:buNone/>
            </a:pPr>
            <a:r>
              <a:rPr lang="en" sz="1300">
                <a:solidFill>
                  <a:srgbClr val="1A1A1A"/>
                </a:solidFill>
                <a:highlight>
                  <a:srgbClr val="FFFFFF"/>
                </a:highlight>
                <a:latin typeface="Consolas"/>
                <a:ea typeface="Consolas"/>
                <a:cs typeface="Consolas"/>
                <a:sym typeface="Consolas"/>
              </a:rPr>
              <a:t>    </a:t>
            </a:r>
            <a:r>
              <a:rPr lang="en" sz="1300">
                <a:solidFill>
                  <a:srgbClr val="398BC9"/>
                </a:solidFill>
                <a:highlight>
                  <a:srgbClr val="FFFFFF"/>
                </a:highlight>
                <a:latin typeface="Consolas"/>
                <a:ea typeface="Consolas"/>
                <a:cs typeface="Consolas"/>
                <a:sym typeface="Consolas"/>
              </a:rPr>
              <a:t>&lt;title&gt;</a:t>
            </a:r>
            <a:r>
              <a:rPr lang="en" sz="1300">
                <a:solidFill>
                  <a:srgbClr val="000000"/>
                </a:solidFill>
                <a:highlight>
                  <a:srgbClr val="FFFFFF"/>
                </a:highlight>
                <a:latin typeface="Consolas"/>
                <a:ea typeface="Consolas"/>
                <a:cs typeface="Consolas"/>
                <a:sym typeface="Consolas"/>
              </a:rPr>
              <a:t>My website</a:t>
            </a:r>
            <a:r>
              <a:rPr lang="en" sz="1300">
                <a:solidFill>
                  <a:srgbClr val="398BC9"/>
                </a:solidFill>
                <a:highlight>
                  <a:srgbClr val="FFFFFF"/>
                </a:highlight>
                <a:latin typeface="Consolas"/>
                <a:ea typeface="Consolas"/>
                <a:cs typeface="Consolas"/>
                <a:sym typeface="Consolas"/>
              </a:rPr>
              <a:t>&lt;/title&gt;</a:t>
            </a:r>
            <a:endParaRPr sz="1300">
              <a:solidFill>
                <a:srgbClr val="398BC9"/>
              </a:solidFill>
              <a:highlight>
                <a:srgbClr val="FFFFFF"/>
              </a:highlight>
              <a:latin typeface="Consolas"/>
              <a:ea typeface="Consolas"/>
              <a:cs typeface="Consolas"/>
              <a:sym typeface="Consolas"/>
            </a:endParaRPr>
          </a:p>
          <a:p>
            <a:pPr marL="457200" lvl="0" indent="0" algn="l" rtl="0">
              <a:lnSpc>
                <a:spcPct val="135714"/>
              </a:lnSpc>
              <a:spcBef>
                <a:spcPts val="0"/>
              </a:spcBef>
              <a:spcAft>
                <a:spcPts val="0"/>
              </a:spcAft>
              <a:buClr>
                <a:schemeClr val="dk1"/>
              </a:buClr>
              <a:buSzPts val="1100"/>
              <a:buFont typeface="Arial"/>
              <a:buNone/>
            </a:pPr>
            <a:r>
              <a:rPr lang="en" sz="1300">
                <a:solidFill>
                  <a:srgbClr val="1A1A1A"/>
                </a:solidFill>
                <a:highlight>
                  <a:srgbClr val="FFFFFF"/>
                </a:highlight>
                <a:latin typeface="Consolas"/>
                <a:ea typeface="Consolas"/>
                <a:cs typeface="Consolas"/>
                <a:sym typeface="Consolas"/>
              </a:rPr>
              <a:t>    </a:t>
            </a:r>
            <a:r>
              <a:rPr lang="en" sz="1300">
                <a:solidFill>
                  <a:srgbClr val="398BC9"/>
                </a:solidFill>
                <a:highlight>
                  <a:srgbClr val="FFFFFF"/>
                </a:highlight>
                <a:latin typeface="Consolas"/>
                <a:ea typeface="Consolas"/>
                <a:cs typeface="Consolas"/>
                <a:sym typeface="Consolas"/>
              </a:rPr>
              <a:t>&lt;link</a:t>
            </a:r>
            <a:r>
              <a:rPr lang="en" sz="1300">
                <a:solidFill>
                  <a:srgbClr val="1A1A1A"/>
                </a:solidFill>
                <a:highlight>
                  <a:srgbClr val="FFFFFF"/>
                </a:highlight>
                <a:latin typeface="Consolas"/>
                <a:ea typeface="Consolas"/>
                <a:cs typeface="Consolas"/>
                <a:sym typeface="Consolas"/>
              </a:rPr>
              <a:t> </a:t>
            </a:r>
            <a:r>
              <a:rPr lang="en" sz="1300">
                <a:solidFill>
                  <a:srgbClr val="AF33A6"/>
                </a:solidFill>
                <a:highlight>
                  <a:srgbClr val="FFFFFF"/>
                </a:highlight>
                <a:latin typeface="Consolas"/>
                <a:ea typeface="Consolas"/>
                <a:cs typeface="Consolas"/>
                <a:sym typeface="Consolas"/>
              </a:rPr>
              <a:t>rel</a:t>
            </a:r>
            <a:r>
              <a:rPr lang="en" sz="1300">
                <a:solidFill>
                  <a:srgbClr val="1A1A1A"/>
                </a:solidFill>
                <a:highlight>
                  <a:srgbClr val="FFFFFF"/>
                </a:highlight>
                <a:latin typeface="Consolas"/>
                <a:ea typeface="Consolas"/>
                <a:cs typeface="Consolas"/>
                <a:sym typeface="Consolas"/>
              </a:rPr>
              <a:t>=</a:t>
            </a:r>
            <a:r>
              <a:rPr lang="en" sz="1300">
                <a:solidFill>
                  <a:srgbClr val="3F831E"/>
                </a:solidFill>
                <a:highlight>
                  <a:srgbClr val="FFFFFF"/>
                </a:highlight>
                <a:latin typeface="Consolas"/>
                <a:ea typeface="Consolas"/>
                <a:cs typeface="Consolas"/>
                <a:sym typeface="Consolas"/>
              </a:rPr>
              <a:t>"stylesheet"</a:t>
            </a:r>
            <a:r>
              <a:rPr lang="en" sz="1300">
                <a:solidFill>
                  <a:srgbClr val="1A1A1A"/>
                </a:solidFill>
                <a:highlight>
                  <a:srgbClr val="FFFFFF"/>
                </a:highlight>
                <a:latin typeface="Consolas"/>
                <a:ea typeface="Consolas"/>
                <a:cs typeface="Consolas"/>
                <a:sym typeface="Consolas"/>
              </a:rPr>
              <a:t> </a:t>
            </a:r>
            <a:r>
              <a:rPr lang="en" sz="1300">
                <a:solidFill>
                  <a:srgbClr val="AF33A6"/>
                </a:solidFill>
                <a:highlight>
                  <a:srgbClr val="FFFFFF"/>
                </a:highlight>
                <a:latin typeface="Consolas"/>
                <a:ea typeface="Consolas"/>
                <a:cs typeface="Consolas"/>
                <a:sym typeface="Consolas"/>
              </a:rPr>
              <a:t>href</a:t>
            </a:r>
            <a:r>
              <a:rPr lang="en" sz="1300">
                <a:solidFill>
                  <a:srgbClr val="1A1A1A"/>
                </a:solidFill>
                <a:highlight>
                  <a:srgbClr val="FFFFFF"/>
                </a:highlight>
                <a:latin typeface="Consolas"/>
                <a:ea typeface="Consolas"/>
                <a:cs typeface="Consolas"/>
                <a:sym typeface="Consolas"/>
              </a:rPr>
              <a:t>=</a:t>
            </a:r>
            <a:r>
              <a:rPr lang="en" sz="1300">
                <a:solidFill>
                  <a:srgbClr val="3F831E"/>
                </a:solidFill>
                <a:highlight>
                  <a:srgbClr val="FFFFFF"/>
                </a:highlight>
                <a:latin typeface="Consolas"/>
                <a:ea typeface="Consolas"/>
                <a:cs typeface="Consolas"/>
                <a:sym typeface="Consolas"/>
              </a:rPr>
              <a:t>"css/style.css"</a:t>
            </a:r>
            <a:r>
              <a:rPr lang="en" sz="1300">
                <a:solidFill>
                  <a:srgbClr val="398BC9"/>
                </a:solidFill>
                <a:highlight>
                  <a:srgbClr val="FFFFFF"/>
                </a:highlight>
                <a:latin typeface="Consolas"/>
                <a:ea typeface="Consolas"/>
                <a:cs typeface="Consolas"/>
                <a:sym typeface="Consolas"/>
              </a:rPr>
              <a:t>&gt;</a:t>
            </a:r>
            <a:endParaRPr sz="1300">
              <a:solidFill>
                <a:srgbClr val="398BC9"/>
              </a:solidFill>
              <a:highlight>
                <a:srgbClr val="FFFFFF"/>
              </a:highlight>
              <a:latin typeface="Consolas"/>
              <a:ea typeface="Consolas"/>
              <a:cs typeface="Consolas"/>
              <a:sym typeface="Consolas"/>
            </a:endParaRPr>
          </a:p>
          <a:p>
            <a:pPr marL="457200" lvl="0" indent="0" algn="l" rtl="0">
              <a:lnSpc>
                <a:spcPct val="135714"/>
              </a:lnSpc>
              <a:spcBef>
                <a:spcPts val="0"/>
              </a:spcBef>
              <a:spcAft>
                <a:spcPts val="0"/>
              </a:spcAft>
              <a:buClr>
                <a:schemeClr val="dk1"/>
              </a:buClr>
              <a:buSzPts val="1100"/>
              <a:buFont typeface="Arial"/>
              <a:buNone/>
            </a:pPr>
            <a:r>
              <a:rPr lang="en" sz="1300">
                <a:solidFill>
                  <a:srgbClr val="398BC9"/>
                </a:solidFill>
                <a:highlight>
                  <a:srgbClr val="FFFFFF"/>
                </a:highlight>
                <a:latin typeface="Consolas"/>
                <a:ea typeface="Consolas"/>
                <a:cs typeface="Consolas"/>
                <a:sym typeface="Consolas"/>
              </a:rPr>
              <a:t>&lt;/head&gt;</a:t>
            </a:r>
            <a:endParaRPr sz="1300">
              <a:solidFill>
                <a:srgbClr val="1A1A1A"/>
              </a:solidFill>
              <a:highlight>
                <a:srgbClr val="FFFFFF"/>
              </a:highlight>
              <a:latin typeface="Consolas"/>
              <a:ea typeface="Consolas"/>
              <a:cs typeface="Consolas"/>
              <a:sym typeface="Consolas"/>
            </a:endParaRPr>
          </a:p>
          <a:p>
            <a:pPr marL="457200" lvl="0" indent="0" algn="l" rtl="0">
              <a:lnSpc>
                <a:spcPct val="135714"/>
              </a:lnSpc>
              <a:spcBef>
                <a:spcPts val="0"/>
              </a:spcBef>
              <a:spcAft>
                <a:spcPts val="0"/>
              </a:spcAft>
              <a:buClr>
                <a:schemeClr val="dk1"/>
              </a:buClr>
              <a:buSzPts val="1100"/>
              <a:buFont typeface="Arial"/>
              <a:buNone/>
            </a:pPr>
            <a:r>
              <a:rPr lang="en" sz="1300">
                <a:solidFill>
                  <a:srgbClr val="398BC9"/>
                </a:solidFill>
                <a:highlight>
                  <a:srgbClr val="FFFFFF"/>
                </a:highlight>
                <a:latin typeface="Consolas"/>
                <a:ea typeface="Consolas"/>
                <a:cs typeface="Consolas"/>
                <a:sym typeface="Consolas"/>
              </a:rPr>
              <a:t>&lt;body&gt;</a:t>
            </a:r>
            <a:endParaRPr sz="1300">
              <a:solidFill>
                <a:srgbClr val="398BC9"/>
              </a:solidFill>
              <a:highlight>
                <a:srgbClr val="FFFFFF"/>
              </a:highlight>
              <a:latin typeface="Consolas"/>
              <a:ea typeface="Consolas"/>
              <a:cs typeface="Consolas"/>
              <a:sym typeface="Consolas"/>
            </a:endParaRPr>
          </a:p>
          <a:p>
            <a:pPr marL="457200" lvl="0" indent="0" algn="l" rtl="0">
              <a:lnSpc>
                <a:spcPct val="135714"/>
              </a:lnSpc>
              <a:spcBef>
                <a:spcPts val="0"/>
              </a:spcBef>
              <a:spcAft>
                <a:spcPts val="0"/>
              </a:spcAft>
              <a:buClr>
                <a:schemeClr val="dk1"/>
              </a:buClr>
              <a:buSzPts val="1100"/>
              <a:buFont typeface="Arial"/>
              <a:buNone/>
            </a:pPr>
            <a:r>
              <a:rPr lang="en" sz="1300">
                <a:solidFill>
                  <a:srgbClr val="1A1A1A"/>
                </a:solidFill>
                <a:highlight>
                  <a:srgbClr val="FFFFFF"/>
                </a:highlight>
                <a:latin typeface="Consolas"/>
                <a:ea typeface="Consolas"/>
                <a:cs typeface="Consolas"/>
                <a:sym typeface="Consolas"/>
              </a:rPr>
              <a:t>    </a:t>
            </a:r>
            <a:r>
              <a:rPr lang="en" sz="1300">
                <a:solidFill>
                  <a:srgbClr val="398BC9"/>
                </a:solidFill>
                <a:highlight>
                  <a:srgbClr val="FFFFFF"/>
                </a:highlight>
                <a:latin typeface="Consolas"/>
                <a:ea typeface="Consolas"/>
                <a:cs typeface="Consolas"/>
                <a:sym typeface="Consolas"/>
              </a:rPr>
              <a:t>&lt;h1&gt;</a:t>
            </a:r>
            <a:r>
              <a:rPr lang="en" sz="1300">
                <a:solidFill>
                  <a:srgbClr val="1A1A1A"/>
                </a:solidFill>
                <a:highlight>
                  <a:srgbClr val="FFFFFF"/>
                </a:highlight>
                <a:latin typeface="Consolas"/>
                <a:ea typeface="Consolas"/>
                <a:cs typeface="Consolas"/>
                <a:sym typeface="Consolas"/>
              </a:rPr>
              <a:t>Hello world!</a:t>
            </a:r>
            <a:r>
              <a:rPr lang="en" sz="1300">
                <a:solidFill>
                  <a:srgbClr val="398BC9"/>
                </a:solidFill>
                <a:highlight>
                  <a:srgbClr val="FFFFFF"/>
                </a:highlight>
                <a:latin typeface="Consolas"/>
                <a:ea typeface="Consolas"/>
                <a:cs typeface="Consolas"/>
                <a:sym typeface="Consolas"/>
              </a:rPr>
              <a:t>&lt;/h1&gt;</a:t>
            </a:r>
            <a:endParaRPr sz="1300">
              <a:solidFill>
                <a:srgbClr val="398BC9"/>
              </a:solidFill>
              <a:highlight>
                <a:srgbClr val="FFFFFF"/>
              </a:highlight>
              <a:latin typeface="Consolas"/>
              <a:ea typeface="Consolas"/>
              <a:cs typeface="Consolas"/>
              <a:sym typeface="Consolas"/>
            </a:endParaRPr>
          </a:p>
          <a:p>
            <a:pPr marL="457200" lvl="0" indent="0" algn="l" rtl="0">
              <a:lnSpc>
                <a:spcPct val="135714"/>
              </a:lnSpc>
              <a:spcBef>
                <a:spcPts val="0"/>
              </a:spcBef>
              <a:spcAft>
                <a:spcPts val="0"/>
              </a:spcAft>
              <a:buClr>
                <a:schemeClr val="dk1"/>
              </a:buClr>
              <a:buSzPts val="1100"/>
              <a:buFont typeface="Arial"/>
              <a:buNone/>
            </a:pPr>
            <a:r>
              <a:rPr lang="en" sz="1300">
                <a:solidFill>
                  <a:srgbClr val="398BC9"/>
                </a:solidFill>
                <a:highlight>
                  <a:srgbClr val="FFFFFF"/>
                </a:highlight>
                <a:latin typeface="Consolas"/>
                <a:ea typeface="Consolas"/>
                <a:cs typeface="Consolas"/>
                <a:sym typeface="Consolas"/>
              </a:rPr>
              <a:t>&lt;/body&gt;</a:t>
            </a:r>
            <a:endParaRPr sz="130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300">
                <a:solidFill>
                  <a:srgbClr val="398BC9"/>
                </a:solidFill>
                <a:highlight>
                  <a:srgbClr val="FFFFFF"/>
                </a:highlight>
                <a:latin typeface="Consolas"/>
                <a:ea typeface="Consolas"/>
                <a:cs typeface="Consolas"/>
                <a:sym typeface="Consolas"/>
              </a:rPr>
              <a:t>&lt;/html&gt;</a:t>
            </a:r>
            <a:endParaRPr sz="1300">
              <a:solidFill>
                <a:srgbClr val="F8F8F2"/>
              </a:solidFill>
              <a:highlight>
                <a:srgbClr val="5A5475"/>
              </a:highlight>
              <a:latin typeface="Consolas"/>
              <a:ea typeface="Consolas"/>
              <a:cs typeface="Consolas"/>
              <a:sym typeface="Consolas"/>
            </a:endParaRPr>
          </a:p>
        </p:txBody>
      </p:sp>
      <p:sp>
        <p:nvSpPr>
          <p:cNvPr id="257" name="Google Shape;257;p14"/>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32"/>
          <p:cNvSpPr txBox="1">
            <a:spLocks noGrp="1"/>
          </p:cNvSpPr>
          <p:nvPr>
            <p:ph type="title"/>
          </p:nvPr>
        </p:nvSpPr>
        <p:spPr>
          <a:xfrm>
            <a:off x="457200" y="515725"/>
            <a:ext cx="51387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images responsibly</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23" name="Google Shape;423;p32"/>
          <p:cNvSpPr txBox="1">
            <a:spLocks noGrp="1"/>
          </p:cNvSpPr>
          <p:nvPr>
            <p:ph type="body" idx="1"/>
          </p:nvPr>
        </p:nvSpPr>
        <p:spPr>
          <a:xfrm>
            <a:off x="457200" y="1444525"/>
            <a:ext cx="5138700" cy="32382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a:t>Always provide an alt attribute on your img tags</a:t>
            </a:r>
            <a:endParaRPr/>
          </a:p>
          <a:p>
            <a:pPr marL="457200" lvl="0" indent="-381000" algn="l" rtl="0">
              <a:spcBef>
                <a:spcPts val="1000"/>
              </a:spcBef>
              <a:spcAft>
                <a:spcPts val="0"/>
              </a:spcAft>
              <a:buSzPts val="2400"/>
              <a:buChar char="▹"/>
            </a:pPr>
            <a:r>
              <a:rPr lang="en"/>
              <a:t>Write a thorough description of what is in the image, give context about why it was used if necessary</a:t>
            </a:r>
            <a:endParaRPr/>
          </a:p>
          <a:p>
            <a:pPr marL="457200" lvl="0" indent="-381000" algn="l" rtl="0">
              <a:spcBef>
                <a:spcPts val="1000"/>
              </a:spcBef>
              <a:spcAft>
                <a:spcPts val="0"/>
              </a:spcAft>
              <a:buSzPts val="2400"/>
              <a:buChar char="▹"/>
            </a:pPr>
            <a:r>
              <a:rPr lang="en"/>
              <a:t>If an image is purely decorative make it a background image</a:t>
            </a:r>
            <a:endParaRPr/>
          </a:p>
          <a:p>
            <a:pPr marL="457200" lvl="0" indent="0" algn="l" rtl="0">
              <a:spcBef>
                <a:spcPts val="1000"/>
              </a:spcBef>
              <a:spcAft>
                <a:spcPts val="1000"/>
              </a:spcAft>
              <a:buNone/>
            </a:pPr>
            <a:endParaRPr sz="2200">
              <a:solidFill>
                <a:srgbClr val="398BC9"/>
              </a:solidFill>
            </a:endParaRPr>
          </a:p>
        </p:txBody>
      </p:sp>
      <p:sp>
        <p:nvSpPr>
          <p:cNvPr id="424" name="Google Shape;424;p32"/>
          <p:cNvSpPr/>
          <p:nvPr/>
        </p:nvSpPr>
        <p:spPr>
          <a:xfrm>
            <a:off x="6616900" y="2399900"/>
            <a:ext cx="728100" cy="24744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33"/>
          <p:cNvSpPr txBox="1">
            <a:spLocks noGrp="1"/>
          </p:cNvSpPr>
          <p:nvPr>
            <p:ph type="title"/>
          </p:nvPr>
        </p:nvSpPr>
        <p:spPr>
          <a:xfrm>
            <a:off x="457200" y="515725"/>
            <a:ext cx="51387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images responsibly</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30" name="Google Shape;430;p33"/>
          <p:cNvSpPr txBox="1">
            <a:spLocks noGrp="1"/>
          </p:cNvSpPr>
          <p:nvPr>
            <p:ph type="body" idx="1"/>
          </p:nvPr>
        </p:nvSpPr>
        <p:spPr>
          <a:xfrm>
            <a:off x="457200" y="1444525"/>
            <a:ext cx="5138700" cy="32382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&lt;img</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src</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"cat.jpg"</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alt</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"Pickle the tabby cat is curled up asleep on a purple carpet. She has brown and grey tabby fur and a white tummy, chin and paws. She is lying on her side with her belly showing to the camera and her head upside down with a front paw resting on her chin"</a:t>
            </a:r>
            <a:r>
              <a:rPr lang="en" sz="1050">
                <a:solidFill>
                  <a:srgbClr val="398BC9"/>
                </a:solidFill>
                <a:highlight>
                  <a:srgbClr val="FFFFFF"/>
                </a:highlight>
                <a:latin typeface="Consolas"/>
                <a:ea typeface="Consolas"/>
                <a:cs typeface="Consolas"/>
                <a:sym typeface="Consolas"/>
              </a:rPr>
              <a:t>&gt;</a:t>
            </a:r>
            <a:endParaRPr sz="1050">
              <a:solidFill>
                <a:srgbClr val="398BC9"/>
              </a:solidFill>
              <a:highlight>
                <a:srgbClr val="FFFFFF"/>
              </a:highlight>
              <a:latin typeface="Consolas"/>
              <a:ea typeface="Consolas"/>
              <a:cs typeface="Consolas"/>
              <a:sym typeface="Consolas"/>
            </a:endParaRPr>
          </a:p>
          <a:p>
            <a:pPr marL="0" lvl="0" indent="0" algn="ctr" rtl="0">
              <a:lnSpc>
                <a:spcPct val="135714"/>
              </a:lnSpc>
              <a:spcBef>
                <a:spcPts val="0"/>
              </a:spcBef>
              <a:spcAft>
                <a:spcPts val="0"/>
              </a:spcAft>
              <a:buNone/>
            </a:pPr>
            <a:r>
              <a:rPr lang="en" sz="3150">
                <a:solidFill>
                  <a:srgbClr val="398BC9"/>
                </a:solidFill>
                <a:highlight>
                  <a:srgbClr val="FFFFFF"/>
                </a:highlight>
                <a:latin typeface="Miriam Libre"/>
                <a:ea typeface="Miriam Libre"/>
                <a:cs typeface="Miriam Libre"/>
                <a:sym typeface="Miriam Libre"/>
              </a:rPr>
              <a:t>VS</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AF33A6"/>
                </a:solidFill>
                <a:highlight>
                  <a:srgbClr val="FFFFFF"/>
                </a:highlight>
                <a:latin typeface="Consolas"/>
                <a:ea typeface="Consolas"/>
                <a:cs typeface="Consolas"/>
                <a:sym typeface="Consolas"/>
              </a:rPr>
              <a:t>.link_cta</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url</a:t>
            </a:r>
            <a:r>
              <a:rPr lang="en" sz="1050">
                <a:solidFill>
                  <a:srgbClr val="1A1A1A"/>
                </a:solidFill>
                <a:highlight>
                  <a:srgbClr val="FFFFFF"/>
                </a:highlight>
                <a:latin typeface="Consolas"/>
                <a:ea typeface="Consolas"/>
                <a:cs typeface="Consolas"/>
                <a:sym typeface="Consolas"/>
              </a:rPr>
              <a:t>(</a:t>
            </a:r>
            <a:r>
              <a:rPr lang="en" sz="1050">
                <a:solidFill>
                  <a:srgbClr val="398BC9"/>
                </a:solidFill>
                <a:highlight>
                  <a:srgbClr val="FFFFFF"/>
                </a:highlight>
                <a:latin typeface="Consolas"/>
                <a:ea typeface="Consolas"/>
                <a:cs typeface="Consolas"/>
                <a:sym typeface="Consolas"/>
              </a:rPr>
              <a:t>arrow-icon.png</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no-repeat</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background-size</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a:t>
            </a:r>
            <a:r>
              <a:rPr lang="en" sz="1050">
                <a:solidFill>
                  <a:srgbClr val="7B1FA2"/>
                </a:solidFill>
                <a:highlight>
                  <a:srgbClr val="FFFFFF"/>
                </a:highlight>
                <a:latin typeface="Consolas"/>
                <a:ea typeface="Consolas"/>
                <a:cs typeface="Consolas"/>
                <a:sym typeface="Consolas"/>
              </a:rPr>
              <a:t>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endParaRPr sz="1050">
              <a:solidFill>
                <a:srgbClr val="398BC9"/>
              </a:solidFill>
              <a:highlight>
                <a:srgbClr val="FFFFFF"/>
              </a:highlight>
              <a:latin typeface="Consolas"/>
              <a:ea typeface="Consolas"/>
              <a:cs typeface="Consolas"/>
              <a:sym typeface="Consolas"/>
            </a:endParaRPr>
          </a:p>
          <a:p>
            <a:pPr marL="0" lvl="0" indent="0" algn="l" rtl="0">
              <a:spcBef>
                <a:spcPts val="0"/>
              </a:spcBef>
              <a:spcAft>
                <a:spcPts val="0"/>
              </a:spcAft>
              <a:buNone/>
            </a:pPr>
            <a:endParaRPr/>
          </a:p>
          <a:p>
            <a:pPr marL="457200" lvl="0" indent="0" algn="l" rtl="0">
              <a:spcBef>
                <a:spcPts val="1000"/>
              </a:spcBef>
              <a:spcAft>
                <a:spcPts val="1000"/>
              </a:spcAft>
              <a:buNone/>
            </a:pPr>
            <a:endParaRPr sz="2200">
              <a:solidFill>
                <a:srgbClr val="398BC9"/>
              </a:solidFill>
            </a:endParaRPr>
          </a:p>
        </p:txBody>
      </p:sp>
      <p:sp>
        <p:nvSpPr>
          <p:cNvPr id="431" name="Google Shape;431;p33"/>
          <p:cNvSpPr/>
          <p:nvPr/>
        </p:nvSpPr>
        <p:spPr>
          <a:xfrm>
            <a:off x="6616900" y="2399900"/>
            <a:ext cx="728100" cy="24744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6098125" y="2353675"/>
            <a:ext cx="3045900" cy="27897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3" name="Google Shape;433;p33"/>
          <p:cNvPicPr preferRelativeResize="0"/>
          <p:nvPr/>
        </p:nvPicPr>
        <p:blipFill>
          <a:blip r:embed="rId3">
            <a:alphaModFix/>
          </a:blip>
          <a:stretch>
            <a:fillRect/>
          </a:stretch>
        </p:blipFill>
        <p:spPr>
          <a:xfrm>
            <a:off x="6423712" y="2668250"/>
            <a:ext cx="2455375" cy="2332600"/>
          </a:xfrm>
          <a:prstGeom prst="rect">
            <a:avLst/>
          </a:prstGeom>
          <a:noFill/>
          <a:ln>
            <a:noFill/>
          </a:ln>
        </p:spPr>
      </p:pic>
      <p:pic>
        <p:nvPicPr>
          <p:cNvPr id="434" name="Google Shape;434;p33"/>
          <p:cNvPicPr preferRelativeResize="0"/>
          <p:nvPr/>
        </p:nvPicPr>
        <p:blipFill rotWithShape="1">
          <a:blip r:embed="rId4">
            <a:alphaModFix/>
          </a:blip>
          <a:srcRect l="16135" t="6122" r="-2009" b="8003"/>
          <a:stretch/>
        </p:blipFill>
        <p:spPr>
          <a:xfrm>
            <a:off x="6098125" y="-44298"/>
            <a:ext cx="3258962" cy="244419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4"/>
          <p:cNvSpPr txBox="1">
            <a:spLocks noGrp="1"/>
          </p:cNvSpPr>
          <p:nvPr>
            <p:ph type="title"/>
          </p:nvPr>
        </p:nvSpPr>
        <p:spPr>
          <a:xfrm>
            <a:off x="457200" y="515725"/>
            <a:ext cx="51387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Accessible Rich Internet Applications (ARIA)</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40" name="Google Shape;440;p34"/>
          <p:cNvSpPr txBox="1">
            <a:spLocks noGrp="1"/>
          </p:cNvSpPr>
          <p:nvPr>
            <p:ph type="body" idx="1"/>
          </p:nvPr>
        </p:nvSpPr>
        <p:spPr>
          <a:xfrm>
            <a:off x="457200" y="3053175"/>
            <a:ext cx="5138700" cy="16296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n" sz="1250">
                <a:solidFill>
                  <a:srgbClr val="398BC9"/>
                </a:solidFill>
                <a:highlight>
                  <a:srgbClr val="FFFFFF"/>
                </a:highlight>
                <a:latin typeface="Consolas"/>
                <a:ea typeface="Consolas"/>
                <a:cs typeface="Consolas"/>
                <a:sym typeface="Consolas"/>
              </a:rPr>
              <a:t>&lt;div</a:t>
            </a:r>
            <a:r>
              <a:rPr lang="en" sz="1250">
                <a:solidFill>
                  <a:srgbClr val="1A1A1A"/>
                </a:solidFill>
                <a:highlight>
                  <a:srgbClr val="FFFFFF"/>
                </a:highlight>
                <a:latin typeface="Consolas"/>
                <a:ea typeface="Consolas"/>
                <a:cs typeface="Consolas"/>
                <a:sym typeface="Consolas"/>
              </a:rPr>
              <a:t> </a:t>
            </a:r>
            <a:r>
              <a:rPr lang="en" sz="1250">
                <a:solidFill>
                  <a:srgbClr val="AF33A6"/>
                </a:solidFill>
                <a:highlight>
                  <a:srgbClr val="FFFFFF"/>
                </a:highlight>
                <a:latin typeface="Consolas"/>
                <a:ea typeface="Consolas"/>
                <a:cs typeface="Consolas"/>
                <a:sym typeface="Consolas"/>
              </a:rPr>
              <a:t>id</a:t>
            </a:r>
            <a:r>
              <a:rPr lang="en" sz="1250">
                <a:solidFill>
                  <a:srgbClr val="1A1A1A"/>
                </a:solidFill>
                <a:highlight>
                  <a:srgbClr val="FFFFFF"/>
                </a:highlight>
                <a:latin typeface="Consolas"/>
                <a:ea typeface="Consolas"/>
                <a:cs typeface="Consolas"/>
                <a:sym typeface="Consolas"/>
              </a:rPr>
              <a:t>=</a:t>
            </a:r>
            <a:r>
              <a:rPr lang="en" sz="1250">
                <a:solidFill>
                  <a:srgbClr val="3F831E"/>
                </a:solidFill>
                <a:highlight>
                  <a:srgbClr val="FFFFFF"/>
                </a:highlight>
                <a:latin typeface="Consolas"/>
                <a:ea typeface="Consolas"/>
                <a:cs typeface="Consolas"/>
                <a:sym typeface="Consolas"/>
              </a:rPr>
              <a:t>"percent-loaded"</a:t>
            </a:r>
            <a:r>
              <a:rPr lang="en" sz="1250">
                <a:solidFill>
                  <a:srgbClr val="1A1A1A"/>
                </a:solidFill>
                <a:highlight>
                  <a:srgbClr val="FFFFFF"/>
                </a:highlight>
                <a:latin typeface="Consolas"/>
                <a:ea typeface="Consolas"/>
                <a:cs typeface="Consolas"/>
                <a:sym typeface="Consolas"/>
              </a:rPr>
              <a:t> </a:t>
            </a:r>
            <a:br>
              <a:rPr lang="en" sz="1250">
                <a:solidFill>
                  <a:srgbClr val="1A1A1A"/>
                </a:solidFill>
                <a:highlight>
                  <a:srgbClr val="FFFFFF"/>
                </a:highlight>
                <a:latin typeface="Consolas"/>
                <a:ea typeface="Consolas"/>
                <a:cs typeface="Consolas"/>
                <a:sym typeface="Consolas"/>
              </a:rPr>
            </a:br>
            <a:r>
              <a:rPr lang="en" sz="1250">
                <a:solidFill>
                  <a:srgbClr val="1A1A1A"/>
                </a:solidFill>
                <a:highlight>
                  <a:srgbClr val="FFFFFF"/>
                </a:highlight>
                <a:latin typeface="Consolas"/>
                <a:ea typeface="Consolas"/>
                <a:cs typeface="Consolas"/>
                <a:sym typeface="Consolas"/>
              </a:rPr>
              <a:t>     </a:t>
            </a:r>
            <a:r>
              <a:rPr lang="en" sz="1250">
                <a:solidFill>
                  <a:srgbClr val="AF33A6"/>
                </a:solidFill>
                <a:highlight>
                  <a:srgbClr val="FFFFFF"/>
                </a:highlight>
                <a:latin typeface="Consolas"/>
                <a:ea typeface="Consolas"/>
                <a:cs typeface="Consolas"/>
                <a:sym typeface="Consolas"/>
              </a:rPr>
              <a:t>role</a:t>
            </a:r>
            <a:r>
              <a:rPr lang="en" sz="1250">
                <a:solidFill>
                  <a:srgbClr val="1A1A1A"/>
                </a:solidFill>
                <a:highlight>
                  <a:srgbClr val="FFFFFF"/>
                </a:highlight>
                <a:latin typeface="Consolas"/>
                <a:ea typeface="Consolas"/>
                <a:cs typeface="Consolas"/>
                <a:sym typeface="Consolas"/>
              </a:rPr>
              <a:t>=</a:t>
            </a:r>
            <a:r>
              <a:rPr lang="en" sz="1250">
                <a:solidFill>
                  <a:srgbClr val="3F831E"/>
                </a:solidFill>
                <a:highlight>
                  <a:srgbClr val="FFFFFF"/>
                </a:highlight>
                <a:latin typeface="Consolas"/>
                <a:ea typeface="Consolas"/>
                <a:cs typeface="Consolas"/>
                <a:sym typeface="Consolas"/>
              </a:rPr>
              <a:t>"progressbar"</a:t>
            </a:r>
            <a:r>
              <a:rPr lang="en" sz="1250">
                <a:solidFill>
                  <a:srgbClr val="1A1A1A"/>
                </a:solidFill>
                <a:highlight>
                  <a:srgbClr val="FFFFFF"/>
                </a:highlight>
                <a:latin typeface="Consolas"/>
                <a:ea typeface="Consolas"/>
                <a:cs typeface="Consolas"/>
                <a:sym typeface="Consolas"/>
              </a:rPr>
              <a:t> </a:t>
            </a:r>
            <a:br>
              <a:rPr lang="en" sz="1250">
                <a:solidFill>
                  <a:srgbClr val="1A1A1A"/>
                </a:solidFill>
                <a:highlight>
                  <a:srgbClr val="FFFFFF"/>
                </a:highlight>
                <a:latin typeface="Consolas"/>
                <a:ea typeface="Consolas"/>
                <a:cs typeface="Consolas"/>
                <a:sym typeface="Consolas"/>
              </a:rPr>
            </a:br>
            <a:r>
              <a:rPr lang="en" sz="1250">
                <a:solidFill>
                  <a:srgbClr val="1A1A1A"/>
                </a:solidFill>
                <a:highlight>
                  <a:srgbClr val="FFFFFF"/>
                </a:highlight>
                <a:latin typeface="Consolas"/>
                <a:ea typeface="Consolas"/>
                <a:cs typeface="Consolas"/>
                <a:sym typeface="Consolas"/>
              </a:rPr>
              <a:t>     </a:t>
            </a:r>
            <a:r>
              <a:rPr lang="en" sz="1250">
                <a:solidFill>
                  <a:srgbClr val="AF33A6"/>
                </a:solidFill>
                <a:highlight>
                  <a:srgbClr val="FFFFFF"/>
                </a:highlight>
                <a:latin typeface="Consolas"/>
                <a:ea typeface="Consolas"/>
                <a:cs typeface="Consolas"/>
                <a:sym typeface="Consolas"/>
              </a:rPr>
              <a:t>aria-valuenow</a:t>
            </a:r>
            <a:r>
              <a:rPr lang="en" sz="1250">
                <a:solidFill>
                  <a:srgbClr val="1A1A1A"/>
                </a:solidFill>
                <a:highlight>
                  <a:srgbClr val="FFFFFF"/>
                </a:highlight>
                <a:latin typeface="Consolas"/>
                <a:ea typeface="Consolas"/>
                <a:cs typeface="Consolas"/>
                <a:sym typeface="Consolas"/>
              </a:rPr>
              <a:t>=</a:t>
            </a:r>
            <a:r>
              <a:rPr lang="en" sz="1250">
                <a:solidFill>
                  <a:srgbClr val="3F831E"/>
                </a:solidFill>
                <a:highlight>
                  <a:srgbClr val="FFFFFF"/>
                </a:highlight>
                <a:latin typeface="Consolas"/>
                <a:ea typeface="Consolas"/>
                <a:cs typeface="Consolas"/>
                <a:sym typeface="Consolas"/>
              </a:rPr>
              <a:t>"75"</a:t>
            </a:r>
            <a:endParaRPr sz="1250">
              <a:solidFill>
                <a:srgbClr val="3F831E"/>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50">
                <a:solidFill>
                  <a:srgbClr val="1A1A1A"/>
                </a:solidFill>
                <a:highlight>
                  <a:srgbClr val="FFFFFF"/>
                </a:highlight>
                <a:latin typeface="Consolas"/>
                <a:ea typeface="Consolas"/>
                <a:cs typeface="Consolas"/>
                <a:sym typeface="Consolas"/>
              </a:rPr>
              <a:t>     </a:t>
            </a:r>
            <a:r>
              <a:rPr lang="en" sz="1250">
                <a:solidFill>
                  <a:srgbClr val="AF33A6"/>
                </a:solidFill>
                <a:highlight>
                  <a:srgbClr val="FFFFFF"/>
                </a:highlight>
                <a:latin typeface="Consolas"/>
                <a:ea typeface="Consolas"/>
                <a:cs typeface="Consolas"/>
                <a:sym typeface="Consolas"/>
              </a:rPr>
              <a:t>aria-valuemin</a:t>
            </a:r>
            <a:r>
              <a:rPr lang="en" sz="1250">
                <a:solidFill>
                  <a:srgbClr val="1A1A1A"/>
                </a:solidFill>
                <a:highlight>
                  <a:srgbClr val="FFFFFF"/>
                </a:highlight>
                <a:latin typeface="Consolas"/>
                <a:ea typeface="Consolas"/>
                <a:cs typeface="Consolas"/>
                <a:sym typeface="Consolas"/>
              </a:rPr>
              <a:t>=</a:t>
            </a:r>
            <a:r>
              <a:rPr lang="en" sz="1250">
                <a:solidFill>
                  <a:srgbClr val="3F831E"/>
                </a:solidFill>
                <a:highlight>
                  <a:srgbClr val="FFFFFF"/>
                </a:highlight>
                <a:latin typeface="Consolas"/>
                <a:ea typeface="Consolas"/>
                <a:cs typeface="Consolas"/>
                <a:sym typeface="Consolas"/>
              </a:rPr>
              <a:t>"0"</a:t>
            </a:r>
            <a:r>
              <a:rPr lang="en" sz="1250">
                <a:solidFill>
                  <a:srgbClr val="1A1A1A"/>
                </a:solidFill>
                <a:highlight>
                  <a:srgbClr val="FFFFFF"/>
                </a:highlight>
                <a:latin typeface="Consolas"/>
                <a:ea typeface="Consolas"/>
                <a:cs typeface="Consolas"/>
                <a:sym typeface="Consolas"/>
              </a:rPr>
              <a:t> </a:t>
            </a:r>
            <a:br>
              <a:rPr lang="en" sz="1250">
                <a:solidFill>
                  <a:srgbClr val="1A1A1A"/>
                </a:solidFill>
                <a:highlight>
                  <a:srgbClr val="FFFFFF"/>
                </a:highlight>
                <a:latin typeface="Consolas"/>
                <a:ea typeface="Consolas"/>
                <a:cs typeface="Consolas"/>
                <a:sym typeface="Consolas"/>
              </a:rPr>
            </a:br>
            <a:r>
              <a:rPr lang="en" sz="1250">
                <a:solidFill>
                  <a:srgbClr val="1A1A1A"/>
                </a:solidFill>
                <a:highlight>
                  <a:srgbClr val="FFFFFF"/>
                </a:highlight>
                <a:latin typeface="Consolas"/>
                <a:ea typeface="Consolas"/>
                <a:cs typeface="Consolas"/>
                <a:sym typeface="Consolas"/>
              </a:rPr>
              <a:t>     </a:t>
            </a:r>
            <a:r>
              <a:rPr lang="en" sz="1250">
                <a:solidFill>
                  <a:srgbClr val="AF33A6"/>
                </a:solidFill>
                <a:highlight>
                  <a:srgbClr val="FFFFFF"/>
                </a:highlight>
                <a:latin typeface="Consolas"/>
                <a:ea typeface="Consolas"/>
                <a:cs typeface="Consolas"/>
                <a:sym typeface="Consolas"/>
              </a:rPr>
              <a:t>aria-valuemax</a:t>
            </a:r>
            <a:r>
              <a:rPr lang="en" sz="1250">
                <a:solidFill>
                  <a:srgbClr val="1A1A1A"/>
                </a:solidFill>
                <a:highlight>
                  <a:srgbClr val="FFFFFF"/>
                </a:highlight>
                <a:latin typeface="Consolas"/>
                <a:ea typeface="Consolas"/>
                <a:cs typeface="Consolas"/>
                <a:sym typeface="Consolas"/>
              </a:rPr>
              <a:t>=</a:t>
            </a:r>
            <a:r>
              <a:rPr lang="en" sz="1250">
                <a:solidFill>
                  <a:srgbClr val="3F831E"/>
                </a:solidFill>
                <a:highlight>
                  <a:srgbClr val="FFFFFF"/>
                </a:highlight>
                <a:latin typeface="Consolas"/>
                <a:ea typeface="Consolas"/>
                <a:cs typeface="Consolas"/>
                <a:sym typeface="Consolas"/>
              </a:rPr>
              <a:t>"100"</a:t>
            </a:r>
            <a:r>
              <a:rPr lang="en" sz="1250">
                <a:solidFill>
                  <a:srgbClr val="398BC9"/>
                </a:solidFill>
                <a:highlight>
                  <a:srgbClr val="FFFFFF"/>
                </a:highlight>
                <a:latin typeface="Consolas"/>
                <a:ea typeface="Consolas"/>
                <a:cs typeface="Consolas"/>
                <a:sym typeface="Consolas"/>
              </a:rPr>
              <a:t>&gt;</a:t>
            </a:r>
            <a:endParaRPr sz="12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50">
                <a:solidFill>
                  <a:srgbClr val="398BC9"/>
                </a:solidFill>
                <a:highlight>
                  <a:srgbClr val="FFFFFF"/>
                </a:highlight>
                <a:latin typeface="Consolas"/>
                <a:ea typeface="Consolas"/>
                <a:cs typeface="Consolas"/>
                <a:sym typeface="Consolas"/>
              </a:rPr>
              <a:t>&lt;/div&gt;</a:t>
            </a:r>
            <a:endParaRPr sz="1250">
              <a:solidFill>
                <a:srgbClr val="398BC9"/>
              </a:solidFill>
              <a:highlight>
                <a:srgbClr val="FFFFFF"/>
              </a:highlight>
              <a:latin typeface="Consolas"/>
              <a:ea typeface="Consolas"/>
              <a:cs typeface="Consolas"/>
              <a:sym typeface="Consolas"/>
            </a:endParaRPr>
          </a:p>
          <a:p>
            <a:pPr marL="457200" lvl="0" indent="0" algn="l" rtl="0">
              <a:spcBef>
                <a:spcPts val="0"/>
              </a:spcBef>
              <a:spcAft>
                <a:spcPts val="0"/>
              </a:spcAft>
              <a:buNone/>
            </a:pPr>
            <a:endParaRPr/>
          </a:p>
          <a:p>
            <a:pPr marL="457200" lvl="0" indent="0" algn="l" rtl="0">
              <a:spcBef>
                <a:spcPts val="1000"/>
              </a:spcBef>
              <a:spcAft>
                <a:spcPts val="1000"/>
              </a:spcAft>
              <a:buNone/>
            </a:pPr>
            <a:endParaRPr sz="2200">
              <a:solidFill>
                <a:srgbClr val="398BC9"/>
              </a:solidFill>
            </a:endParaRPr>
          </a:p>
        </p:txBody>
      </p:sp>
      <p:sp>
        <p:nvSpPr>
          <p:cNvPr id="441" name="Google Shape;441;p34"/>
          <p:cNvSpPr/>
          <p:nvPr/>
        </p:nvSpPr>
        <p:spPr>
          <a:xfrm>
            <a:off x="6616900" y="2399900"/>
            <a:ext cx="728100" cy="24744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4"/>
          <p:cNvSpPr txBox="1">
            <a:spLocks noGrp="1"/>
          </p:cNvSpPr>
          <p:nvPr>
            <p:ph type="body" idx="1"/>
          </p:nvPr>
        </p:nvSpPr>
        <p:spPr>
          <a:xfrm>
            <a:off x="457200" y="1802275"/>
            <a:ext cx="5138700" cy="9288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1000"/>
              </a:spcAft>
              <a:buSzPts val="2400"/>
              <a:buChar char="▹"/>
            </a:pPr>
            <a:r>
              <a:rPr lang="en"/>
              <a:t>Attributes to describe the functionality of an element</a:t>
            </a:r>
            <a:endParaRPr sz="2200">
              <a:solidFill>
                <a:srgbClr val="398BC9"/>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5"/>
          <p:cNvSpPr txBox="1">
            <a:spLocks noGrp="1"/>
          </p:cNvSpPr>
          <p:nvPr>
            <p:ph type="ctrTitle"/>
          </p:nvPr>
        </p:nvSpPr>
        <p:spPr>
          <a:xfrm>
            <a:off x="2268250" y="1292050"/>
            <a:ext cx="4472700" cy="281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Let’s write some semantic HTML</a:t>
            </a:r>
            <a:endParaRPr/>
          </a:p>
          <a:p>
            <a:pPr marL="0" lvl="0" indent="0" algn="ctr"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6"/>
          <p:cNvSpPr txBox="1">
            <a:spLocks noGrp="1"/>
          </p:cNvSpPr>
          <p:nvPr>
            <p:ph type="title"/>
          </p:nvPr>
        </p:nvSpPr>
        <p:spPr>
          <a:xfrm>
            <a:off x="457200" y="515725"/>
            <a:ext cx="51387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we’ll build</a:t>
            </a:r>
            <a:endParaRPr/>
          </a:p>
        </p:txBody>
      </p:sp>
      <p:sp>
        <p:nvSpPr>
          <p:cNvPr id="453" name="Google Shape;453;p36"/>
          <p:cNvSpPr/>
          <p:nvPr/>
        </p:nvSpPr>
        <p:spPr>
          <a:xfrm>
            <a:off x="6383150" y="-105925"/>
            <a:ext cx="2760900" cy="53382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6"/>
          <p:cNvSpPr txBox="1">
            <a:spLocks noGrp="1"/>
          </p:cNvSpPr>
          <p:nvPr>
            <p:ph type="body" idx="1"/>
          </p:nvPr>
        </p:nvSpPr>
        <p:spPr>
          <a:xfrm>
            <a:off x="457200" y="1802275"/>
            <a:ext cx="5138700" cy="9288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1000"/>
              </a:spcAft>
              <a:buSzPts val="2400"/>
              <a:buChar char="▹"/>
            </a:pPr>
            <a:r>
              <a:rPr lang="en"/>
              <a:t>Let’s have a quick refresh of our semantic html elements and what they’re used for</a:t>
            </a:r>
            <a:endParaRPr sz="2200">
              <a:solidFill>
                <a:srgbClr val="398BC9"/>
              </a:solidFill>
            </a:endParaRPr>
          </a:p>
        </p:txBody>
      </p:sp>
      <p:pic>
        <p:nvPicPr>
          <p:cNvPr id="455" name="Google Shape;455;p36"/>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4"/>
                                        </p:tgtEl>
                                        <p:attrNameLst>
                                          <p:attrName>style.visibility</p:attrName>
                                        </p:attrNameLst>
                                      </p:cBhvr>
                                      <p:to>
                                        <p:strVal val="visible"/>
                                      </p:to>
                                    </p:set>
                                    <p:animEffect transition="in" filter="fade">
                                      <p:cBhvr>
                                        <p:cTn id="7" dur="1000"/>
                                        <p:tgtEl>
                                          <p:spTgt spid="4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37"/>
          <p:cNvSpPr txBox="1">
            <a:spLocks noGrp="1"/>
          </p:cNvSpPr>
          <p:nvPr>
            <p:ph type="title"/>
          </p:nvPr>
        </p:nvSpPr>
        <p:spPr>
          <a:xfrm>
            <a:off x="457200" y="515725"/>
            <a:ext cx="51387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&lt;main&gt;&lt;/main&gt;</a:t>
            </a:r>
            <a:endParaRPr>
              <a:solidFill>
                <a:srgbClr val="6463BD"/>
              </a:solidFill>
            </a:endParaRPr>
          </a:p>
        </p:txBody>
      </p:sp>
      <p:sp>
        <p:nvSpPr>
          <p:cNvPr id="461" name="Google Shape;461;p37"/>
          <p:cNvSpPr/>
          <p:nvPr/>
        </p:nvSpPr>
        <p:spPr>
          <a:xfrm>
            <a:off x="6383150" y="-105925"/>
            <a:ext cx="2760900" cy="53382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7"/>
          <p:cNvSpPr txBox="1">
            <a:spLocks noGrp="1"/>
          </p:cNvSpPr>
          <p:nvPr>
            <p:ph type="body" idx="1"/>
          </p:nvPr>
        </p:nvSpPr>
        <p:spPr>
          <a:xfrm>
            <a:off x="457200" y="1580675"/>
            <a:ext cx="5138700" cy="11505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1000"/>
              </a:spcAft>
              <a:buSzPts val="2400"/>
              <a:buChar char="▹"/>
            </a:pPr>
            <a:r>
              <a:rPr lang="en"/>
              <a:t>The dominant content of the &lt;body&gt; of a document. The main content area consists of content that is directly related to or expands upon the central topic of a document, or the central functionality of an application.</a:t>
            </a:r>
            <a:endParaRPr sz="2200">
              <a:solidFill>
                <a:srgbClr val="398BC9"/>
              </a:solidFill>
            </a:endParaRPr>
          </a:p>
        </p:txBody>
      </p:sp>
      <p:pic>
        <p:nvPicPr>
          <p:cNvPr id="463" name="Google Shape;463;p37"/>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38"/>
          <p:cNvSpPr txBox="1">
            <a:spLocks noGrp="1"/>
          </p:cNvSpPr>
          <p:nvPr>
            <p:ph type="title"/>
          </p:nvPr>
        </p:nvSpPr>
        <p:spPr>
          <a:xfrm>
            <a:off x="457200" y="515725"/>
            <a:ext cx="51387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&lt;header&gt;&lt;/header&gt;</a:t>
            </a:r>
            <a:endParaRPr>
              <a:solidFill>
                <a:srgbClr val="6463BD"/>
              </a:solidFill>
            </a:endParaRPr>
          </a:p>
        </p:txBody>
      </p:sp>
      <p:sp>
        <p:nvSpPr>
          <p:cNvPr id="469" name="Google Shape;469;p38"/>
          <p:cNvSpPr/>
          <p:nvPr/>
        </p:nvSpPr>
        <p:spPr>
          <a:xfrm>
            <a:off x="6383150" y="-105925"/>
            <a:ext cx="2760900" cy="53382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8"/>
          <p:cNvSpPr txBox="1">
            <a:spLocks noGrp="1"/>
          </p:cNvSpPr>
          <p:nvPr>
            <p:ph type="body" idx="1"/>
          </p:nvPr>
        </p:nvSpPr>
        <p:spPr>
          <a:xfrm>
            <a:off x="457200" y="1580675"/>
            <a:ext cx="5138700" cy="11505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a:t>Represents introductory content, typically a group of introductory or navigational aids. </a:t>
            </a:r>
            <a:endParaRPr/>
          </a:p>
          <a:p>
            <a:pPr marL="457200" lvl="0" indent="-381000" algn="l" rtl="0">
              <a:spcBef>
                <a:spcPts val="1000"/>
              </a:spcBef>
              <a:spcAft>
                <a:spcPts val="1000"/>
              </a:spcAft>
              <a:buSzPts val="2400"/>
              <a:buChar char="▹"/>
            </a:pPr>
            <a:r>
              <a:rPr lang="en"/>
              <a:t>It may contain some heading elements, a logo, a search form, an author name, and other elements.</a:t>
            </a:r>
            <a:endParaRPr sz="2200">
              <a:solidFill>
                <a:srgbClr val="398BC9"/>
              </a:solidFill>
            </a:endParaRPr>
          </a:p>
        </p:txBody>
      </p:sp>
      <p:pic>
        <p:nvPicPr>
          <p:cNvPr id="471" name="Google Shape;471;p38"/>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39"/>
          <p:cNvSpPr txBox="1">
            <a:spLocks noGrp="1"/>
          </p:cNvSpPr>
          <p:nvPr>
            <p:ph type="title"/>
          </p:nvPr>
        </p:nvSpPr>
        <p:spPr>
          <a:xfrm>
            <a:off x="457200" y="515725"/>
            <a:ext cx="51387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&lt;footer&gt;&lt;/footer&gt;</a:t>
            </a:r>
            <a:endParaRPr>
              <a:solidFill>
                <a:srgbClr val="6463BD"/>
              </a:solidFill>
            </a:endParaRPr>
          </a:p>
        </p:txBody>
      </p:sp>
      <p:sp>
        <p:nvSpPr>
          <p:cNvPr id="477" name="Google Shape;477;p39"/>
          <p:cNvSpPr/>
          <p:nvPr/>
        </p:nvSpPr>
        <p:spPr>
          <a:xfrm>
            <a:off x="6383150" y="-105925"/>
            <a:ext cx="2760900" cy="53382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9"/>
          <p:cNvSpPr txBox="1">
            <a:spLocks noGrp="1"/>
          </p:cNvSpPr>
          <p:nvPr>
            <p:ph type="body" idx="1"/>
          </p:nvPr>
        </p:nvSpPr>
        <p:spPr>
          <a:xfrm>
            <a:off x="457200" y="1580675"/>
            <a:ext cx="5138700" cy="11505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a:t>Usually found at the bottom of the page.</a:t>
            </a:r>
            <a:endParaRPr/>
          </a:p>
          <a:p>
            <a:pPr marL="457200" lvl="0" indent="-381000" algn="l" rtl="0">
              <a:spcBef>
                <a:spcPts val="1000"/>
              </a:spcBef>
              <a:spcAft>
                <a:spcPts val="1000"/>
              </a:spcAft>
              <a:buSzPts val="2400"/>
              <a:buChar char="▹"/>
            </a:pPr>
            <a:r>
              <a:rPr lang="en"/>
              <a:t>A &lt;footer&gt; typically contains information about the author of the section, copyright data or links to related documents.</a:t>
            </a:r>
            <a:endParaRPr/>
          </a:p>
        </p:txBody>
      </p:sp>
      <p:pic>
        <p:nvPicPr>
          <p:cNvPr id="479" name="Google Shape;479;p39"/>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0"/>
          <p:cNvSpPr txBox="1">
            <a:spLocks noGrp="1"/>
          </p:cNvSpPr>
          <p:nvPr>
            <p:ph type="title"/>
          </p:nvPr>
        </p:nvSpPr>
        <p:spPr>
          <a:xfrm>
            <a:off x="457200" y="515725"/>
            <a:ext cx="51387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&lt;nav&gt;&lt;/nav&gt;</a:t>
            </a:r>
            <a:endParaRPr>
              <a:solidFill>
                <a:srgbClr val="6463BD"/>
              </a:solidFill>
            </a:endParaRPr>
          </a:p>
        </p:txBody>
      </p:sp>
      <p:sp>
        <p:nvSpPr>
          <p:cNvPr id="485" name="Google Shape;485;p40"/>
          <p:cNvSpPr/>
          <p:nvPr/>
        </p:nvSpPr>
        <p:spPr>
          <a:xfrm>
            <a:off x="6383150" y="-105925"/>
            <a:ext cx="2760900" cy="53382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0"/>
          <p:cNvSpPr txBox="1">
            <a:spLocks noGrp="1"/>
          </p:cNvSpPr>
          <p:nvPr>
            <p:ph type="body" idx="1"/>
          </p:nvPr>
        </p:nvSpPr>
        <p:spPr>
          <a:xfrm>
            <a:off x="457200" y="1360125"/>
            <a:ext cx="5138700" cy="13710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a:t>Represents a section of a page whose purpose is to provide navigation links, either within the current document or to other documents. </a:t>
            </a:r>
            <a:endParaRPr/>
          </a:p>
          <a:p>
            <a:pPr marL="457200" lvl="0" indent="-381000" algn="l" rtl="0">
              <a:spcBef>
                <a:spcPts val="1000"/>
              </a:spcBef>
              <a:spcAft>
                <a:spcPts val="1000"/>
              </a:spcAft>
              <a:buSzPts val="2400"/>
              <a:buChar char="▹"/>
            </a:pPr>
            <a:r>
              <a:rPr lang="en"/>
              <a:t>Common examples of navigation sections are menus, tables of contents, and indexes.</a:t>
            </a:r>
            <a:endParaRPr/>
          </a:p>
        </p:txBody>
      </p:sp>
      <p:pic>
        <p:nvPicPr>
          <p:cNvPr id="487" name="Google Shape;487;p40"/>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41"/>
          <p:cNvSpPr txBox="1">
            <a:spLocks noGrp="1"/>
          </p:cNvSpPr>
          <p:nvPr>
            <p:ph type="title"/>
          </p:nvPr>
        </p:nvSpPr>
        <p:spPr>
          <a:xfrm>
            <a:off x="457200" y="515725"/>
            <a:ext cx="51387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&lt;section&gt;&lt;/section&gt;</a:t>
            </a:r>
            <a:endParaRPr>
              <a:solidFill>
                <a:srgbClr val="6463BD"/>
              </a:solidFill>
            </a:endParaRPr>
          </a:p>
        </p:txBody>
      </p:sp>
      <p:sp>
        <p:nvSpPr>
          <p:cNvPr id="493" name="Google Shape;493;p41"/>
          <p:cNvSpPr/>
          <p:nvPr/>
        </p:nvSpPr>
        <p:spPr>
          <a:xfrm>
            <a:off x="6383150" y="-105925"/>
            <a:ext cx="2760900" cy="53382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1"/>
          <p:cNvSpPr txBox="1">
            <a:spLocks noGrp="1"/>
          </p:cNvSpPr>
          <p:nvPr>
            <p:ph type="body" idx="1"/>
          </p:nvPr>
        </p:nvSpPr>
        <p:spPr>
          <a:xfrm>
            <a:off x="457200" y="1580675"/>
            <a:ext cx="5138700" cy="11505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a:t>Represents a generic standalone section of a document, which doesn't have a more specific semantic element to represent it. </a:t>
            </a:r>
            <a:endParaRPr/>
          </a:p>
          <a:p>
            <a:pPr marL="457200" lvl="0" indent="-381000" algn="l" rtl="0">
              <a:spcBef>
                <a:spcPts val="1000"/>
              </a:spcBef>
              <a:spcAft>
                <a:spcPts val="1000"/>
              </a:spcAft>
              <a:buSzPts val="2400"/>
              <a:buChar char="▹"/>
            </a:pPr>
            <a:r>
              <a:rPr lang="en"/>
              <a:t>Sections should always have a heading element as their first child.</a:t>
            </a:r>
            <a:endParaRPr/>
          </a:p>
        </p:txBody>
      </p:sp>
      <p:pic>
        <p:nvPicPr>
          <p:cNvPr id="495" name="Google Shape;495;p41"/>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15"/>
          <p:cNvSpPr txBox="1">
            <a:spLocks noGrp="1"/>
          </p:cNvSpPr>
          <p:nvPr>
            <p:ph type="ctrTitle"/>
          </p:nvPr>
        </p:nvSpPr>
        <p:spPr>
          <a:xfrm>
            <a:off x="2488350" y="1597350"/>
            <a:ext cx="4167300" cy="2513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But browsers aren’t the only applications that interpret markup</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42"/>
          <p:cNvSpPr txBox="1">
            <a:spLocks noGrp="1"/>
          </p:cNvSpPr>
          <p:nvPr>
            <p:ph type="title"/>
          </p:nvPr>
        </p:nvSpPr>
        <p:spPr>
          <a:xfrm>
            <a:off x="457200" y="515725"/>
            <a:ext cx="51387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&lt;article&gt;&lt;/article&gt;</a:t>
            </a:r>
            <a:endParaRPr>
              <a:solidFill>
                <a:srgbClr val="6463BD"/>
              </a:solidFill>
            </a:endParaRPr>
          </a:p>
        </p:txBody>
      </p:sp>
      <p:sp>
        <p:nvSpPr>
          <p:cNvPr id="501" name="Google Shape;501;p42"/>
          <p:cNvSpPr/>
          <p:nvPr/>
        </p:nvSpPr>
        <p:spPr>
          <a:xfrm>
            <a:off x="6383150" y="-105925"/>
            <a:ext cx="2760900" cy="53382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2"/>
          <p:cNvSpPr txBox="1">
            <a:spLocks noGrp="1"/>
          </p:cNvSpPr>
          <p:nvPr>
            <p:ph type="body" idx="1"/>
          </p:nvPr>
        </p:nvSpPr>
        <p:spPr>
          <a:xfrm>
            <a:off x="457200" y="1444525"/>
            <a:ext cx="5138700" cy="1286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a:t>Represents a self-contained collection of elements, independent of content, which are intended to be reusable or repeated on the page.</a:t>
            </a:r>
            <a:endParaRPr/>
          </a:p>
          <a:p>
            <a:pPr marL="457200" lvl="0" indent="-381000" algn="l" rtl="0">
              <a:spcBef>
                <a:spcPts val="1000"/>
              </a:spcBef>
              <a:spcAft>
                <a:spcPts val="1000"/>
              </a:spcAft>
              <a:buSzPts val="2400"/>
              <a:buChar char="▹"/>
            </a:pPr>
            <a:r>
              <a:rPr lang="en"/>
              <a:t> Examples include: a blog entry, a product card, a user-submitted comment</a:t>
            </a:r>
            <a:endParaRPr/>
          </a:p>
        </p:txBody>
      </p:sp>
      <p:pic>
        <p:nvPicPr>
          <p:cNvPr id="503" name="Google Shape;503;p42"/>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43"/>
          <p:cNvSpPr txBox="1">
            <a:spLocks noGrp="1"/>
          </p:cNvSpPr>
          <p:nvPr>
            <p:ph type="title"/>
          </p:nvPr>
        </p:nvSpPr>
        <p:spPr>
          <a:xfrm>
            <a:off x="457200" y="515725"/>
            <a:ext cx="53691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&lt;blockquote&gt;&lt;/blockquote&gt;</a:t>
            </a:r>
            <a:endParaRPr>
              <a:solidFill>
                <a:srgbClr val="6463BD"/>
              </a:solidFill>
            </a:endParaRPr>
          </a:p>
        </p:txBody>
      </p:sp>
      <p:sp>
        <p:nvSpPr>
          <p:cNvPr id="509" name="Google Shape;509;p43"/>
          <p:cNvSpPr/>
          <p:nvPr/>
        </p:nvSpPr>
        <p:spPr>
          <a:xfrm>
            <a:off x="6383150" y="-105925"/>
            <a:ext cx="2760900" cy="53382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3"/>
          <p:cNvSpPr txBox="1">
            <a:spLocks noGrp="1"/>
          </p:cNvSpPr>
          <p:nvPr>
            <p:ph type="body" idx="1"/>
          </p:nvPr>
        </p:nvSpPr>
        <p:spPr>
          <a:xfrm>
            <a:off x="457200" y="1444525"/>
            <a:ext cx="5138700" cy="1286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a:t> Indicates that the enclosed text is an extended quotation. </a:t>
            </a:r>
            <a:endParaRPr/>
          </a:p>
          <a:p>
            <a:pPr marL="457200" lvl="0" indent="-381000" algn="l" rtl="0">
              <a:spcBef>
                <a:spcPts val="1000"/>
              </a:spcBef>
              <a:spcAft>
                <a:spcPts val="1000"/>
              </a:spcAft>
              <a:buSzPts val="2400"/>
              <a:buChar char="▹"/>
            </a:pPr>
            <a:r>
              <a:rPr lang="en"/>
              <a:t> A URL for the source of the quotation may be given using the cite attribute, while a text representation of the source can be given using the &lt;cite&gt; element.</a:t>
            </a:r>
            <a:endParaRPr/>
          </a:p>
        </p:txBody>
      </p:sp>
      <p:pic>
        <p:nvPicPr>
          <p:cNvPr id="511" name="Google Shape;511;p43"/>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44"/>
          <p:cNvSpPr txBox="1">
            <a:spLocks noGrp="1"/>
          </p:cNvSpPr>
          <p:nvPr>
            <p:ph type="title"/>
          </p:nvPr>
        </p:nvSpPr>
        <p:spPr>
          <a:xfrm>
            <a:off x="457200" y="515725"/>
            <a:ext cx="55437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&lt;h1&gt;&lt;/h1&gt; through &lt;h6&gt;&lt;/h6&gt;</a:t>
            </a:r>
            <a:endParaRPr>
              <a:solidFill>
                <a:srgbClr val="6463BD"/>
              </a:solidFill>
            </a:endParaRPr>
          </a:p>
        </p:txBody>
      </p:sp>
      <p:sp>
        <p:nvSpPr>
          <p:cNvPr id="517" name="Google Shape;517;p44"/>
          <p:cNvSpPr/>
          <p:nvPr/>
        </p:nvSpPr>
        <p:spPr>
          <a:xfrm>
            <a:off x="6383150" y="-105925"/>
            <a:ext cx="2760900" cy="53382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4"/>
          <p:cNvSpPr txBox="1">
            <a:spLocks noGrp="1"/>
          </p:cNvSpPr>
          <p:nvPr>
            <p:ph type="body" idx="1"/>
          </p:nvPr>
        </p:nvSpPr>
        <p:spPr>
          <a:xfrm>
            <a:off x="457200" y="1444525"/>
            <a:ext cx="5138700" cy="1286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a:t>The heading elements represent six levels of section headings. </a:t>
            </a:r>
            <a:endParaRPr/>
          </a:p>
          <a:p>
            <a:pPr marL="457200" lvl="0" indent="-381000" algn="l" rtl="0">
              <a:spcBef>
                <a:spcPts val="1000"/>
              </a:spcBef>
              <a:spcAft>
                <a:spcPts val="0"/>
              </a:spcAft>
              <a:buSzPts val="2400"/>
              <a:buChar char="▹"/>
            </a:pPr>
            <a:r>
              <a:rPr lang="en"/>
              <a:t>&lt;h1&gt; is the highest section level and &lt;h6&gt; is the lowest.</a:t>
            </a:r>
            <a:endParaRPr/>
          </a:p>
          <a:p>
            <a:pPr marL="457200" lvl="0" indent="-381000" algn="l" rtl="0">
              <a:spcBef>
                <a:spcPts val="1000"/>
              </a:spcBef>
              <a:spcAft>
                <a:spcPts val="1000"/>
              </a:spcAft>
              <a:buSzPts val="2400"/>
              <a:buChar char="▹"/>
            </a:pPr>
            <a:r>
              <a:rPr lang="en"/>
              <a:t>Using more than one &lt;h1&gt; is not considered a best practice. Using only one &lt;h1&gt; is beneficial for screenreader users.</a:t>
            </a:r>
            <a:endParaRPr/>
          </a:p>
        </p:txBody>
      </p:sp>
      <p:pic>
        <p:nvPicPr>
          <p:cNvPr id="519" name="Google Shape;519;p44"/>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45"/>
          <p:cNvSpPr txBox="1">
            <a:spLocks noGrp="1"/>
          </p:cNvSpPr>
          <p:nvPr>
            <p:ph type="title"/>
          </p:nvPr>
        </p:nvSpPr>
        <p:spPr>
          <a:xfrm>
            <a:off x="457200" y="515725"/>
            <a:ext cx="53691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&lt;ul&gt;&lt;/ul&gt;</a:t>
            </a:r>
            <a:endParaRPr>
              <a:solidFill>
                <a:srgbClr val="6463BD"/>
              </a:solidFill>
            </a:endParaRPr>
          </a:p>
        </p:txBody>
      </p:sp>
      <p:sp>
        <p:nvSpPr>
          <p:cNvPr id="525" name="Google Shape;525;p45"/>
          <p:cNvSpPr/>
          <p:nvPr/>
        </p:nvSpPr>
        <p:spPr>
          <a:xfrm>
            <a:off x="6383150" y="-105925"/>
            <a:ext cx="2760900" cy="53382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5"/>
          <p:cNvSpPr txBox="1">
            <a:spLocks noGrp="1"/>
          </p:cNvSpPr>
          <p:nvPr>
            <p:ph type="body" idx="1"/>
          </p:nvPr>
        </p:nvSpPr>
        <p:spPr>
          <a:xfrm>
            <a:off x="457200" y="1444525"/>
            <a:ext cx="5138700" cy="1286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a:t>Represents an unordered list of items, typically rendered as a bulleted list.</a:t>
            </a:r>
            <a:endParaRPr/>
          </a:p>
          <a:p>
            <a:pPr marL="457200" lvl="0" indent="-381000" algn="l" rtl="0">
              <a:spcBef>
                <a:spcPts val="1000"/>
              </a:spcBef>
              <a:spcAft>
                <a:spcPts val="1000"/>
              </a:spcAft>
              <a:buSzPts val="2400"/>
              <a:buChar char="▹"/>
            </a:pPr>
            <a:r>
              <a:rPr lang="en"/>
              <a:t>Can only contain &lt;li&gt; elements as direct children.</a:t>
            </a:r>
            <a:endParaRPr/>
          </a:p>
        </p:txBody>
      </p:sp>
      <p:pic>
        <p:nvPicPr>
          <p:cNvPr id="527" name="Google Shape;527;p45"/>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46"/>
          <p:cNvSpPr txBox="1">
            <a:spLocks noGrp="1"/>
          </p:cNvSpPr>
          <p:nvPr>
            <p:ph type="title"/>
          </p:nvPr>
        </p:nvSpPr>
        <p:spPr>
          <a:xfrm>
            <a:off x="457200" y="515725"/>
            <a:ext cx="53691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&lt;ol&gt;&lt;/ol&gt;</a:t>
            </a:r>
            <a:endParaRPr>
              <a:solidFill>
                <a:srgbClr val="6463BD"/>
              </a:solidFill>
            </a:endParaRPr>
          </a:p>
        </p:txBody>
      </p:sp>
      <p:sp>
        <p:nvSpPr>
          <p:cNvPr id="533" name="Google Shape;533;p46"/>
          <p:cNvSpPr/>
          <p:nvPr/>
        </p:nvSpPr>
        <p:spPr>
          <a:xfrm>
            <a:off x="6383150" y="-105925"/>
            <a:ext cx="2760900" cy="53382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6"/>
          <p:cNvSpPr txBox="1">
            <a:spLocks noGrp="1"/>
          </p:cNvSpPr>
          <p:nvPr>
            <p:ph type="body" idx="1"/>
          </p:nvPr>
        </p:nvSpPr>
        <p:spPr>
          <a:xfrm>
            <a:off x="457200" y="1444525"/>
            <a:ext cx="5138700" cy="1286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a:t>Represents an ordered list of items, typically rendered as a numbered list.</a:t>
            </a:r>
            <a:endParaRPr/>
          </a:p>
          <a:p>
            <a:pPr marL="457200" lvl="0" indent="-381000" algn="l" rtl="0">
              <a:spcBef>
                <a:spcPts val="1000"/>
              </a:spcBef>
              <a:spcAft>
                <a:spcPts val="1000"/>
              </a:spcAft>
              <a:buSzPts val="2400"/>
              <a:buChar char="▹"/>
            </a:pPr>
            <a:r>
              <a:rPr lang="en"/>
              <a:t>Can only contain &lt;li&gt; elements as direct children.</a:t>
            </a:r>
            <a:endParaRPr/>
          </a:p>
        </p:txBody>
      </p:sp>
      <p:pic>
        <p:nvPicPr>
          <p:cNvPr id="535" name="Google Shape;535;p46"/>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47"/>
          <p:cNvSpPr txBox="1">
            <a:spLocks noGrp="1"/>
          </p:cNvSpPr>
          <p:nvPr>
            <p:ph type="title"/>
          </p:nvPr>
        </p:nvSpPr>
        <p:spPr>
          <a:xfrm>
            <a:off x="457200" y="515725"/>
            <a:ext cx="53691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&lt;li&gt;&lt;/li&gt;</a:t>
            </a:r>
            <a:endParaRPr>
              <a:solidFill>
                <a:srgbClr val="6463BD"/>
              </a:solidFill>
            </a:endParaRPr>
          </a:p>
        </p:txBody>
      </p:sp>
      <p:sp>
        <p:nvSpPr>
          <p:cNvPr id="541" name="Google Shape;541;p47"/>
          <p:cNvSpPr/>
          <p:nvPr/>
        </p:nvSpPr>
        <p:spPr>
          <a:xfrm>
            <a:off x="6383150" y="-105925"/>
            <a:ext cx="2760900" cy="53382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7"/>
          <p:cNvSpPr txBox="1">
            <a:spLocks noGrp="1"/>
          </p:cNvSpPr>
          <p:nvPr>
            <p:ph type="body" idx="1"/>
          </p:nvPr>
        </p:nvSpPr>
        <p:spPr>
          <a:xfrm>
            <a:off x="457200" y="1444525"/>
            <a:ext cx="5138700" cy="1286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a:t>Represents an item in a list. </a:t>
            </a:r>
            <a:endParaRPr/>
          </a:p>
          <a:p>
            <a:pPr marL="457200" lvl="0" indent="-381000" algn="l" rtl="0">
              <a:spcBef>
                <a:spcPts val="1000"/>
              </a:spcBef>
              <a:spcAft>
                <a:spcPts val="1000"/>
              </a:spcAft>
              <a:buSzPts val="2400"/>
              <a:buChar char="▹"/>
            </a:pPr>
            <a:r>
              <a:rPr lang="en"/>
              <a:t>It must be contained in a parent element of an ordered list (&lt;ol&gt;) or an unordered list (&lt;ul&gt;)</a:t>
            </a:r>
            <a:endParaRPr/>
          </a:p>
        </p:txBody>
      </p:sp>
      <p:pic>
        <p:nvPicPr>
          <p:cNvPr id="543" name="Google Shape;543;p47"/>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48"/>
          <p:cNvSpPr txBox="1">
            <a:spLocks noGrp="1"/>
          </p:cNvSpPr>
          <p:nvPr>
            <p:ph type="title"/>
          </p:nvPr>
        </p:nvSpPr>
        <p:spPr>
          <a:xfrm>
            <a:off x="457200" y="515725"/>
            <a:ext cx="53691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&lt;p&gt;&lt;/p&gt;</a:t>
            </a:r>
            <a:endParaRPr>
              <a:solidFill>
                <a:srgbClr val="6463BD"/>
              </a:solidFill>
            </a:endParaRPr>
          </a:p>
        </p:txBody>
      </p:sp>
      <p:sp>
        <p:nvSpPr>
          <p:cNvPr id="549" name="Google Shape;549;p48"/>
          <p:cNvSpPr/>
          <p:nvPr/>
        </p:nvSpPr>
        <p:spPr>
          <a:xfrm>
            <a:off x="6383150" y="-105925"/>
            <a:ext cx="2760900" cy="53382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8"/>
          <p:cNvSpPr txBox="1">
            <a:spLocks noGrp="1"/>
          </p:cNvSpPr>
          <p:nvPr>
            <p:ph type="body" idx="1"/>
          </p:nvPr>
        </p:nvSpPr>
        <p:spPr>
          <a:xfrm>
            <a:off x="457200" y="1444525"/>
            <a:ext cx="5138700" cy="1286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a:t>represents a paragraph.</a:t>
            </a:r>
            <a:endParaRPr/>
          </a:p>
          <a:p>
            <a:pPr marL="457200" lvl="0" indent="-381000" algn="l" rtl="0">
              <a:spcBef>
                <a:spcPts val="1000"/>
              </a:spcBef>
              <a:spcAft>
                <a:spcPts val="1000"/>
              </a:spcAft>
              <a:buSzPts val="2400"/>
              <a:buChar char="▹"/>
            </a:pPr>
            <a:r>
              <a:rPr lang="en"/>
              <a:t>Paragraphs are usually represented in visual media as blocks of text separated from adjacent blocks by blank lines</a:t>
            </a:r>
            <a:endParaRPr/>
          </a:p>
        </p:txBody>
      </p:sp>
      <p:pic>
        <p:nvPicPr>
          <p:cNvPr id="551" name="Google Shape;551;p48"/>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49"/>
          <p:cNvSpPr txBox="1">
            <a:spLocks noGrp="1"/>
          </p:cNvSpPr>
          <p:nvPr>
            <p:ph type="title"/>
          </p:nvPr>
        </p:nvSpPr>
        <p:spPr>
          <a:xfrm>
            <a:off x="457200" y="515725"/>
            <a:ext cx="53691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&lt;a&gt;&lt;/a&gt;</a:t>
            </a:r>
            <a:endParaRPr>
              <a:solidFill>
                <a:srgbClr val="6463BD"/>
              </a:solidFill>
            </a:endParaRPr>
          </a:p>
        </p:txBody>
      </p:sp>
      <p:sp>
        <p:nvSpPr>
          <p:cNvPr id="557" name="Google Shape;557;p49"/>
          <p:cNvSpPr/>
          <p:nvPr/>
        </p:nvSpPr>
        <p:spPr>
          <a:xfrm>
            <a:off x="6383150" y="-105925"/>
            <a:ext cx="2760900" cy="53382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9"/>
          <p:cNvSpPr txBox="1">
            <a:spLocks noGrp="1"/>
          </p:cNvSpPr>
          <p:nvPr>
            <p:ph type="body" idx="1"/>
          </p:nvPr>
        </p:nvSpPr>
        <p:spPr>
          <a:xfrm>
            <a:off x="457200" y="1444525"/>
            <a:ext cx="5138700" cy="1286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1000"/>
              </a:spcAft>
              <a:buSzPts val="2400"/>
              <a:buChar char="▹"/>
            </a:pPr>
            <a:r>
              <a:rPr lang="en"/>
              <a:t>The anchor element, with its href attribute, creates a hyperlink to web pages, files, email addresses, locations in the same page, or anything else a URL can address. </a:t>
            </a:r>
            <a:endParaRPr/>
          </a:p>
        </p:txBody>
      </p:sp>
      <p:pic>
        <p:nvPicPr>
          <p:cNvPr id="559" name="Google Shape;559;p49"/>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50"/>
          <p:cNvSpPr txBox="1">
            <a:spLocks noGrp="1"/>
          </p:cNvSpPr>
          <p:nvPr>
            <p:ph type="title"/>
          </p:nvPr>
        </p:nvSpPr>
        <p:spPr>
          <a:xfrm>
            <a:off x="457200" y="515725"/>
            <a:ext cx="53691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&lt;div&gt;&lt;/div&gt;</a:t>
            </a:r>
            <a:endParaRPr>
              <a:solidFill>
                <a:srgbClr val="6463BD"/>
              </a:solidFill>
            </a:endParaRPr>
          </a:p>
        </p:txBody>
      </p:sp>
      <p:sp>
        <p:nvSpPr>
          <p:cNvPr id="565" name="Google Shape;565;p50"/>
          <p:cNvSpPr/>
          <p:nvPr/>
        </p:nvSpPr>
        <p:spPr>
          <a:xfrm>
            <a:off x="6383150" y="-105925"/>
            <a:ext cx="2760900" cy="53382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0"/>
          <p:cNvSpPr txBox="1">
            <a:spLocks noGrp="1"/>
          </p:cNvSpPr>
          <p:nvPr>
            <p:ph type="body" idx="1"/>
          </p:nvPr>
        </p:nvSpPr>
        <p:spPr>
          <a:xfrm>
            <a:off x="457200" y="1444525"/>
            <a:ext cx="5138700" cy="1286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a:t>The generic block element.</a:t>
            </a:r>
            <a:endParaRPr/>
          </a:p>
          <a:p>
            <a:pPr marL="457200" lvl="0" indent="-381000" algn="l" rtl="0">
              <a:spcBef>
                <a:spcPts val="1000"/>
              </a:spcBef>
              <a:spcAft>
                <a:spcPts val="0"/>
              </a:spcAft>
              <a:buSzPts val="2400"/>
              <a:buChar char="▹"/>
            </a:pPr>
            <a:r>
              <a:rPr lang="en"/>
              <a:t>It has no effect on the content or layout until styled in some way using CSS.</a:t>
            </a:r>
            <a:endParaRPr/>
          </a:p>
          <a:p>
            <a:pPr marL="457200" lvl="0" indent="-381000" algn="l" rtl="0">
              <a:spcBef>
                <a:spcPts val="1000"/>
              </a:spcBef>
              <a:spcAft>
                <a:spcPts val="1000"/>
              </a:spcAft>
              <a:buSzPts val="2400"/>
              <a:buChar char="▹"/>
            </a:pPr>
            <a:r>
              <a:rPr lang="en"/>
              <a:t>The &lt;div&gt; element should be used </a:t>
            </a:r>
            <a:r>
              <a:rPr lang="en" b="1">
                <a:latin typeface="Barlow"/>
                <a:ea typeface="Barlow"/>
                <a:cs typeface="Barlow"/>
                <a:sym typeface="Barlow"/>
              </a:rPr>
              <a:t>only</a:t>
            </a:r>
            <a:r>
              <a:rPr lang="en"/>
              <a:t> when no other semantic element (such as &lt;article&gt; or &lt;nav&gt;) is appropriate.</a:t>
            </a:r>
            <a:endParaRPr/>
          </a:p>
        </p:txBody>
      </p:sp>
      <p:pic>
        <p:nvPicPr>
          <p:cNvPr id="567" name="Google Shape;567;p50"/>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51"/>
          <p:cNvSpPr txBox="1">
            <a:spLocks noGrp="1"/>
          </p:cNvSpPr>
          <p:nvPr>
            <p:ph type="title"/>
          </p:nvPr>
        </p:nvSpPr>
        <p:spPr>
          <a:xfrm>
            <a:off x="457200" y="515725"/>
            <a:ext cx="53691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&lt;span&gt;&lt;/span&gt;</a:t>
            </a:r>
            <a:endParaRPr>
              <a:solidFill>
                <a:srgbClr val="6463BD"/>
              </a:solidFill>
            </a:endParaRPr>
          </a:p>
        </p:txBody>
      </p:sp>
      <p:sp>
        <p:nvSpPr>
          <p:cNvPr id="573" name="Google Shape;573;p51"/>
          <p:cNvSpPr/>
          <p:nvPr/>
        </p:nvSpPr>
        <p:spPr>
          <a:xfrm>
            <a:off x="6383150" y="-105925"/>
            <a:ext cx="2760900" cy="53382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1"/>
          <p:cNvSpPr txBox="1">
            <a:spLocks noGrp="1"/>
          </p:cNvSpPr>
          <p:nvPr>
            <p:ph type="body" idx="1"/>
          </p:nvPr>
        </p:nvSpPr>
        <p:spPr>
          <a:xfrm>
            <a:off x="457200" y="1444525"/>
            <a:ext cx="5138700" cy="1286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a:t>The generic inline element.</a:t>
            </a:r>
            <a:endParaRPr/>
          </a:p>
          <a:p>
            <a:pPr marL="457200" lvl="0" indent="-381000" algn="l" rtl="0">
              <a:spcBef>
                <a:spcPts val="1000"/>
              </a:spcBef>
              <a:spcAft>
                <a:spcPts val="0"/>
              </a:spcAft>
              <a:buSzPts val="2400"/>
              <a:buChar char="▹"/>
            </a:pPr>
            <a:r>
              <a:rPr lang="en"/>
              <a:t>It has no effect on the content or layout until styled in some way using CSS.</a:t>
            </a:r>
            <a:endParaRPr/>
          </a:p>
          <a:p>
            <a:pPr marL="457200" lvl="0" indent="-381000" algn="l" rtl="0">
              <a:spcBef>
                <a:spcPts val="1000"/>
              </a:spcBef>
              <a:spcAft>
                <a:spcPts val="1000"/>
              </a:spcAft>
              <a:buSzPts val="2400"/>
              <a:buChar char="▹"/>
            </a:pPr>
            <a:r>
              <a:rPr lang="en"/>
              <a:t>The &lt;span&gt; element is used to change the style of text inside a paragraph, like highlighting changing colour  </a:t>
            </a:r>
            <a:endParaRPr/>
          </a:p>
        </p:txBody>
      </p:sp>
      <p:pic>
        <p:nvPicPr>
          <p:cNvPr id="575" name="Google Shape;575;p51"/>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6"/>
          <p:cNvSpPr txBox="1">
            <a:spLocks noGrp="1"/>
          </p:cNvSpPr>
          <p:nvPr>
            <p:ph type="body" idx="1"/>
          </p:nvPr>
        </p:nvSpPr>
        <p:spPr>
          <a:xfrm>
            <a:off x="2848484" y="825425"/>
            <a:ext cx="3447000" cy="34926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sz="4900"/>
              <a:t>Accessibility </a:t>
            </a:r>
            <a:endParaRPr sz="4900"/>
          </a:p>
          <a:p>
            <a:pPr marL="0" lvl="0" indent="0" algn="ctr" rtl="0">
              <a:spcBef>
                <a:spcPts val="600"/>
              </a:spcBef>
              <a:spcAft>
                <a:spcPts val="0"/>
              </a:spcAft>
              <a:buNone/>
            </a:pPr>
            <a:r>
              <a:rPr lang="en" sz="4900"/>
              <a:t>affects </a:t>
            </a:r>
            <a:endParaRPr sz="4900"/>
          </a:p>
          <a:p>
            <a:pPr marL="0" lvl="0" indent="0" algn="ctr" rtl="0">
              <a:spcBef>
                <a:spcPts val="600"/>
              </a:spcBef>
              <a:spcAft>
                <a:spcPts val="0"/>
              </a:spcAft>
              <a:buNone/>
            </a:pPr>
            <a:r>
              <a:rPr lang="en" sz="4900" b="1">
                <a:latin typeface="Barlow"/>
                <a:ea typeface="Barlow"/>
                <a:cs typeface="Barlow"/>
                <a:sym typeface="Barlow"/>
              </a:rPr>
              <a:t>everyone</a:t>
            </a:r>
            <a:endParaRPr sz="4900" b="1">
              <a:latin typeface="Barlow"/>
              <a:ea typeface="Barlow"/>
              <a:cs typeface="Barlow"/>
              <a:sym typeface="Barlow"/>
            </a:endParaRPr>
          </a:p>
        </p:txBody>
      </p:sp>
      <p:sp>
        <p:nvSpPr>
          <p:cNvPr id="268" name="Google Shape;268;p16"/>
          <p:cNvSpPr txBox="1">
            <a:spLocks noGrp="1"/>
          </p:cNvSpPr>
          <p:nvPr>
            <p:ph type="sldNum" idx="12"/>
          </p:nvPr>
        </p:nvSpPr>
        <p:spPr>
          <a:xfrm>
            <a:off x="4116400" y="4807500"/>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a:p>
        </p:txBody>
      </p:sp>
      <p:sp>
        <p:nvSpPr>
          <p:cNvPr id="269" name="Google Shape;269;p16"/>
          <p:cNvSpPr/>
          <p:nvPr/>
        </p:nvSpPr>
        <p:spPr>
          <a:xfrm>
            <a:off x="4073650" y="222200"/>
            <a:ext cx="1020600" cy="576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52"/>
          <p:cNvSpPr txBox="1">
            <a:spLocks noGrp="1"/>
          </p:cNvSpPr>
          <p:nvPr>
            <p:ph type="title"/>
          </p:nvPr>
        </p:nvSpPr>
        <p:spPr>
          <a:xfrm>
            <a:off x="457200" y="515725"/>
            <a:ext cx="53691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&lt;br&gt;</a:t>
            </a:r>
            <a:endParaRPr>
              <a:solidFill>
                <a:srgbClr val="6463BD"/>
              </a:solidFill>
            </a:endParaRPr>
          </a:p>
        </p:txBody>
      </p:sp>
      <p:sp>
        <p:nvSpPr>
          <p:cNvPr id="581" name="Google Shape;581;p52"/>
          <p:cNvSpPr/>
          <p:nvPr/>
        </p:nvSpPr>
        <p:spPr>
          <a:xfrm>
            <a:off x="6383150" y="-105925"/>
            <a:ext cx="2760900" cy="53382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2"/>
          <p:cNvSpPr txBox="1">
            <a:spLocks noGrp="1"/>
          </p:cNvSpPr>
          <p:nvPr>
            <p:ph type="body" idx="1"/>
          </p:nvPr>
        </p:nvSpPr>
        <p:spPr>
          <a:xfrm>
            <a:off x="457200" y="1444525"/>
            <a:ext cx="5138700" cy="1286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a:t>Produces a line break in text (carriage-return). </a:t>
            </a:r>
            <a:endParaRPr/>
          </a:p>
          <a:p>
            <a:pPr marL="457200" lvl="0" indent="-381000" algn="l" rtl="0">
              <a:spcBef>
                <a:spcPts val="1000"/>
              </a:spcBef>
              <a:spcAft>
                <a:spcPts val="0"/>
              </a:spcAft>
              <a:buSzPts val="2400"/>
              <a:buChar char="▹"/>
            </a:pPr>
            <a:r>
              <a:rPr lang="en"/>
              <a:t>It is useful for writing a poem or an address, where the division of lines is significant.</a:t>
            </a:r>
            <a:endParaRPr/>
          </a:p>
          <a:p>
            <a:pPr marL="457200" lvl="0" indent="-381000" algn="l" rtl="0">
              <a:spcBef>
                <a:spcPts val="1000"/>
              </a:spcBef>
              <a:spcAft>
                <a:spcPts val="1000"/>
              </a:spcAft>
              <a:buSzPts val="2400"/>
              <a:buChar char="▹"/>
            </a:pPr>
            <a:r>
              <a:rPr lang="en"/>
              <a:t>Should not be used to create styling space</a:t>
            </a:r>
            <a:endParaRPr/>
          </a:p>
        </p:txBody>
      </p:sp>
      <p:pic>
        <p:nvPicPr>
          <p:cNvPr id="583" name="Google Shape;583;p52"/>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53"/>
          <p:cNvSpPr txBox="1">
            <a:spLocks noGrp="1"/>
          </p:cNvSpPr>
          <p:nvPr>
            <p:ph type="title"/>
          </p:nvPr>
        </p:nvSpPr>
        <p:spPr>
          <a:xfrm>
            <a:off x="457200" y="515725"/>
            <a:ext cx="53691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&lt;img&gt;</a:t>
            </a:r>
            <a:endParaRPr>
              <a:solidFill>
                <a:srgbClr val="6463BD"/>
              </a:solidFill>
            </a:endParaRPr>
          </a:p>
        </p:txBody>
      </p:sp>
      <p:sp>
        <p:nvSpPr>
          <p:cNvPr id="589" name="Google Shape;589;p53"/>
          <p:cNvSpPr/>
          <p:nvPr/>
        </p:nvSpPr>
        <p:spPr>
          <a:xfrm>
            <a:off x="6383150" y="-105925"/>
            <a:ext cx="2760900" cy="53382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3"/>
          <p:cNvSpPr txBox="1">
            <a:spLocks noGrp="1"/>
          </p:cNvSpPr>
          <p:nvPr>
            <p:ph type="body" idx="1"/>
          </p:nvPr>
        </p:nvSpPr>
        <p:spPr>
          <a:xfrm>
            <a:off x="457200" y="1444525"/>
            <a:ext cx="5138700" cy="1286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a:t>Embeds an image into the document.</a:t>
            </a:r>
            <a:endParaRPr/>
          </a:p>
          <a:p>
            <a:pPr marL="457200" lvl="0" indent="-381000" algn="l" rtl="0">
              <a:spcBef>
                <a:spcPts val="1000"/>
              </a:spcBef>
              <a:spcAft>
                <a:spcPts val="0"/>
              </a:spcAft>
              <a:buSzPts val="2400"/>
              <a:buChar char="▹"/>
            </a:pPr>
            <a:r>
              <a:rPr lang="en"/>
              <a:t>Requires a </a:t>
            </a:r>
            <a:r>
              <a:rPr lang="en" b="1">
                <a:latin typeface="Barlow"/>
                <a:ea typeface="Barlow"/>
                <a:cs typeface="Barlow"/>
                <a:sym typeface="Barlow"/>
              </a:rPr>
              <a:t>src </a:t>
            </a:r>
            <a:r>
              <a:rPr lang="en"/>
              <a:t>attribute which contains the path to the image you want to embed.</a:t>
            </a:r>
            <a:endParaRPr/>
          </a:p>
          <a:p>
            <a:pPr marL="457200" lvl="0" indent="-381000" algn="l" rtl="0">
              <a:spcBef>
                <a:spcPts val="1000"/>
              </a:spcBef>
              <a:spcAft>
                <a:spcPts val="1000"/>
              </a:spcAft>
              <a:buSzPts val="2400"/>
              <a:buChar char="▹"/>
            </a:pPr>
            <a:r>
              <a:rPr lang="en"/>
              <a:t>Should always have a descriptive </a:t>
            </a:r>
            <a:r>
              <a:rPr lang="en" b="1">
                <a:latin typeface="Barlow"/>
                <a:ea typeface="Barlow"/>
                <a:cs typeface="Barlow"/>
                <a:sym typeface="Barlow"/>
              </a:rPr>
              <a:t>alt </a:t>
            </a:r>
            <a:r>
              <a:rPr lang="en"/>
              <a:t>attribute</a:t>
            </a:r>
            <a:endParaRPr/>
          </a:p>
        </p:txBody>
      </p:sp>
      <p:pic>
        <p:nvPicPr>
          <p:cNvPr id="591" name="Google Shape;591;p53"/>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54"/>
          <p:cNvSpPr txBox="1">
            <a:spLocks noGrp="1"/>
          </p:cNvSpPr>
          <p:nvPr>
            <p:ph type="title"/>
          </p:nvPr>
        </p:nvSpPr>
        <p:spPr>
          <a:xfrm>
            <a:off x="457200" y="515725"/>
            <a:ext cx="53691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Lets structure this page</a:t>
            </a:r>
            <a:endParaRPr>
              <a:solidFill>
                <a:srgbClr val="6463BD"/>
              </a:solidFill>
            </a:endParaRPr>
          </a:p>
          <a:p>
            <a:pPr marL="0" lvl="0" indent="0" algn="l" rtl="0">
              <a:spcBef>
                <a:spcPts val="0"/>
              </a:spcBef>
              <a:spcAft>
                <a:spcPts val="0"/>
              </a:spcAft>
              <a:buNone/>
            </a:pPr>
            <a:endParaRPr>
              <a:solidFill>
                <a:srgbClr val="6463BD"/>
              </a:solidFill>
            </a:endParaRPr>
          </a:p>
        </p:txBody>
      </p:sp>
      <p:sp>
        <p:nvSpPr>
          <p:cNvPr id="597" name="Google Shape;597;p54"/>
          <p:cNvSpPr/>
          <p:nvPr/>
        </p:nvSpPr>
        <p:spPr>
          <a:xfrm>
            <a:off x="6383150" y="-105925"/>
            <a:ext cx="2760900" cy="53382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4"/>
          <p:cNvSpPr txBox="1">
            <a:spLocks noGrp="1"/>
          </p:cNvSpPr>
          <p:nvPr>
            <p:ph type="body" idx="1"/>
          </p:nvPr>
        </p:nvSpPr>
        <p:spPr>
          <a:xfrm>
            <a:off x="457200" y="1286600"/>
            <a:ext cx="2152800" cy="14445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SzPts val="2100"/>
              <a:buChar char="▹"/>
            </a:pPr>
            <a:r>
              <a:rPr lang="en" sz="2100"/>
              <a:t>main</a:t>
            </a:r>
            <a:endParaRPr sz="2100"/>
          </a:p>
          <a:p>
            <a:pPr marL="457200" lvl="0" indent="-361950" algn="l" rtl="0">
              <a:spcBef>
                <a:spcPts val="1000"/>
              </a:spcBef>
              <a:spcAft>
                <a:spcPts val="0"/>
              </a:spcAft>
              <a:buSzPts val="2100"/>
              <a:buChar char="▹"/>
            </a:pPr>
            <a:r>
              <a:rPr lang="en" sz="2100"/>
              <a:t>header</a:t>
            </a:r>
            <a:endParaRPr sz="2100"/>
          </a:p>
          <a:p>
            <a:pPr marL="457200" lvl="0" indent="-361950" algn="l" rtl="0">
              <a:spcBef>
                <a:spcPts val="1000"/>
              </a:spcBef>
              <a:spcAft>
                <a:spcPts val="0"/>
              </a:spcAft>
              <a:buSzPts val="2100"/>
              <a:buChar char="▹"/>
            </a:pPr>
            <a:r>
              <a:rPr lang="en" sz="2100"/>
              <a:t>footer</a:t>
            </a:r>
            <a:endParaRPr sz="2100"/>
          </a:p>
          <a:p>
            <a:pPr marL="457200" lvl="0" indent="-361950" algn="l" rtl="0">
              <a:spcBef>
                <a:spcPts val="1000"/>
              </a:spcBef>
              <a:spcAft>
                <a:spcPts val="0"/>
              </a:spcAft>
              <a:buSzPts val="2100"/>
              <a:buChar char="▹"/>
            </a:pPr>
            <a:r>
              <a:rPr lang="en" sz="2100"/>
              <a:t>section</a:t>
            </a:r>
            <a:endParaRPr sz="2100"/>
          </a:p>
          <a:p>
            <a:pPr marL="457200" lvl="0" indent="-361950" algn="l" rtl="0">
              <a:spcBef>
                <a:spcPts val="1000"/>
              </a:spcBef>
              <a:spcAft>
                <a:spcPts val="0"/>
              </a:spcAft>
              <a:buSzPts val="2100"/>
              <a:buChar char="▹"/>
            </a:pPr>
            <a:r>
              <a:rPr lang="en" sz="2100"/>
              <a:t>article</a:t>
            </a:r>
            <a:endParaRPr sz="2100"/>
          </a:p>
          <a:p>
            <a:pPr marL="457200" lvl="0" indent="-361950" algn="l" rtl="0">
              <a:spcBef>
                <a:spcPts val="1000"/>
              </a:spcBef>
              <a:spcAft>
                <a:spcPts val="0"/>
              </a:spcAft>
              <a:buSzPts val="2100"/>
              <a:buChar char="▹"/>
            </a:pPr>
            <a:r>
              <a:rPr lang="en" sz="2100"/>
              <a:t>h1-h6</a:t>
            </a:r>
            <a:endParaRPr sz="2100"/>
          </a:p>
          <a:p>
            <a:pPr marL="457200" lvl="0" indent="-361950" algn="l" rtl="0">
              <a:spcBef>
                <a:spcPts val="1000"/>
              </a:spcBef>
              <a:spcAft>
                <a:spcPts val="1000"/>
              </a:spcAft>
              <a:buSzPts val="2100"/>
              <a:buChar char="▹"/>
            </a:pPr>
            <a:r>
              <a:rPr lang="en" sz="2100"/>
              <a:t>div</a:t>
            </a:r>
            <a:endParaRPr sz="2100"/>
          </a:p>
        </p:txBody>
      </p:sp>
      <p:pic>
        <p:nvPicPr>
          <p:cNvPr id="599" name="Google Shape;599;p54"/>
          <p:cNvPicPr preferRelativeResize="0"/>
          <p:nvPr/>
        </p:nvPicPr>
        <p:blipFill>
          <a:blip r:embed="rId3">
            <a:alphaModFix/>
          </a:blip>
          <a:stretch>
            <a:fillRect/>
          </a:stretch>
        </p:blipFill>
        <p:spPr>
          <a:xfrm>
            <a:off x="6728708" y="-8575"/>
            <a:ext cx="1999134" cy="5143501"/>
          </a:xfrm>
          <a:prstGeom prst="rect">
            <a:avLst/>
          </a:prstGeom>
          <a:noFill/>
          <a:ln>
            <a:noFill/>
          </a:ln>
        </p:spPr>
      </p:pic>
      <p:sp>
        <p:nvSpPr>
          <p:cNvPr id="600" name="Google Shape;600;p54"/>
          <p:cNvSpPr txBox="1">
            <a:spLocks noGrp="1"/>
          </p:cNvSpPr>
          <p:nvPr>
            <p:ph type="body" idx="1"/>
          </p:nvPr>
        </p:nvSpPr>
        <p:spPr>
          <a:xfrm>
            <a:off x="2971800" y="1289399"/>
            <a:ext cx="2152800" cy="14445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SzPts val="2100"/>
              <a:buChar char="▹"/>
            </a:pPr>
            <a:r>
              <a:rPr lang="en" sz="2100"/>
              <a:t>blockquote</a:t>
            </a:r>
            <a:endParaRPr sz="2100"/>
          </a:p>
          <a:p>
            <a:pPr marL="457200" lvl="0" indent="-361950" algn="l" rtl="0">
              <a:spcBef>
                <a:spcPts val="1000"/>
              </a:spcBef>
              <a:spcAft>
                <a:spcPts val="0"/>
              </a:spcAft>
              <a:buSzPts val="2100"/>
              <a:buChar char="▹"/>
            </a:pPr>
            <a:r>
              <a:rPr lang="en" sz="2100"/>
              <a:t>ul and li</a:t>
            </a:r>
            <a:endParaRPr sz="2100"/>
          </a:p>
          <a:p>
            <a:pPr marL="457200" lvl="0" indent="-361950" algn="l" rtl="0">
              <a:spcBef>
                <a:spcPts val="1000"/>
              </a:spcBef>
              <a:spcAft>
                <a:spcPts val="0"/>
              </a:spcAft>
              <a:buSzPts val="2100"/>
              <a:buChar char="▹"/>
            </a:pPr>
            <a:r>
              <a:rPr lang="en" sz="2100"/>
              <a:t>ol and li</a:t>
            </a:r>
            <a:endParaRPr sz="2100"/>
          </a:p>
          <a:p>
            <a:pPr marL="457200" lvl="0" indent="-361950" algn="l" rtl="0">
              <a:spcBef>
                <a:spcPts val="1000"/>
              </a:spcBef>
              <a:spcAft>
                <a:spcPts val="0"/>
              </a:spcAft>
              <a:buSzPts val="2100"/>
              <a:buChar char="▹"/>
            </a:pPr>
            <a:r>
              <a:rPr lang="en" sz="2100"/>
              <a:t>p</a:t>
            </a:r>
            <a:endParaRPr sz="2100"/>
          </a:p>
          <a:p>
            <a:pPr marL="457200" lvl="0" indent="-361950" algn="l" rtl="0">
              <a:spcBef>
                <a:spcPts val="1000"/>
              </a:spcBef>
              <a:spcAft>
                <a:spcPts val="0"/>
              </a:spcAft>
              <a:buSzPts val="2100"/>
              <a:buChar char="▹"/>
            </a:pPr>
            <a:r>
              <a:rPr lang="en" sz="2100"/>
              <a:t>a</a:t>
            </a:r>
            <a:endParaRPr sz="2100"/>
          </a:p>
          <a:p>
            <a:pPr marL="457200" lvl="0" indent="-361950" algn="l" rtl="0">
              <a:spcBef>
                <a:spcPts val="1000"/>
              </a:spcBef>
              <a:spcAft>
                <a:spcPts val="0"/>
              </a:spcAft>
              <a:buSzPts val="2100"/>
              <a:buChar char="▹"/>
            </a:pPr>
            <a:r>
              <a:rPr lang="en" sz="2100"/>
              <a:t>span</a:t>
            </a:r>
            <a:endParaRPr sz="2100"/>
          </a:p>
          <a:p>
            <a:pPr marL="457200" lvl="0" indent="-361950" algn="l" rtl="0">
              <a:spcBef>
                <a:spcPts val="1000"/>
              </a:spcBef>
              <a:spcAft>
                <a:spcPts val="0"/>
              </a:spcAft>
              <a:buSzPts val="2100"/>
              <a:buChar char="▹"/>
            </a:pPr>
            <a:r>
              <a:rPr lang="en" sz="2100"/>
              <a:t>br</a:t>
            </a:r>
            <a:endParaRPr sz="2100"/>
          </a:p>
          <a:p>
            <a:pPr marL="457200" lvl="0" indent="-361950" algn="l" rtl="0">
              <a:spcBef>
                <a:spcPts val="1000"/>
              </a:spcBef>
              <a:spcAft>
                <a:spcPts val="1000"/>
              </a:spcAft>
              <a:buSzPts val="2100"/>
              <a:buChar char="▹"/>
            </a:pPr>
            <a:r>
              <a:rPr lang="en" sz="2100"/>
              <a:t>img</a:t>
            </a:r>
            <a:endParaRPr sz="21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55"/>
          <p:cNvSpPr txBox="1">
            <a:spLocks noGrp="1"/>
          </p:cNvSpPr>
          <p:nvPr>
            <p:ph type="title"/>
          </p:nvPr>
        </p:nvSpPr>
        <p:spPr>
          <a:xfrm>
            <a:off x="457200" y="515725"/>
            <a:ext cx="53691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Elements to use</a:t>
            </a:r>
            <a:endParaRPr>
              <a:solidFill>
                <a:srgbClr val="6463BD"/>
              </a:solidFill>
            </a:endParaRPr>
          </a:p>
          <a:p>
            <a:pPr marL="0" lvl="0" indent="0" algn="l" rtl="0">
              <a:spcBef>
                <a:spcPts val="0"/>
              </a:spcBef>
              <a:spcAft>
                <a:spcPts val="0"/>
              </a:spcAft>
              <a:buNone/>
            </a:pPr>
            <a:endParaRPr>
              <a:solidFill>
                <a:srgbClr val="6463BD"/>
              </a:solidFill>
            </a:endParaRPr>
          </a:p>
        </p:txBody>
      </p:sp>
      <p:sp>
        <p:nvSpPr>
          <p:cNvPr id="606" name="Google Shape;606;p55"/>
          <p:cNvSpPr/>
          <p:nvPr/>
        </p:nvSpPr>
        <p:spPr>
          <a:xfrm>
            <a:off x="5155550" y="-105925"/>
            <a:ext cx="3988500" cy="53382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5"/>
          <p:cNvSpPr txBox="1">
            <a:spLocks noGrp="1"/>
          </p:cNvSpPr>
          <p:nvPr>
            <p:ph type="body" idx="1"/>
          </p:nvPr>
        </p:nvSpPr>
        <p:spPr>
          <a:xfrm>
            <a:off x="457200" y="1444525"/>
            <a:ext cx="5047500" cy="825300"/>
          </a:xfrm>
          <a:prstGeom prst="rect">
            <a:avLst/>
          </a:prstGeom>
        </p:spPr>
        <p:txBody>
          <a:bodyPr spcFirstLastPara="1" wrap="square" lIns="91425" tIns="91425" rIns="91425" bIns="91425" anchor="t" anchorCtr="0">
            <a:noAutofit/>
          </a:bodyPr>
          <a:lstStyle/>
          <a:p>
            <a:pPr marL="457200" lvl="0" indent="-381000" algn="l" rtl="0">
              <a:lnSpc>
                <a:spcPct val="200000"/>
              </a:lnSpc>
              <a:spcBef>
                <a:spcPts val="0"/>
              </a:spcBef>
              <a:spcAft>
                <a:spcPts val="1000"/>
              </a:spcAft>
              <a:buSzPts val="2400"/>
              <a:buChar char="▹"/>
            </a:pPr>
            <a:r>
              <a:rPr lang="en"/>
              <a:t>header</a:t>
            </a:r>
            <a:endParaRPr/>
          </a:p>
        </p:txBody>
      </p:sp>
      <p:pic>
        <p:nvPicPr>
          <p:cNvPr id="608" name="Google Shape;608;p55"/>
          <p:cNvPicPr preferRelativeResize="0"/>
          <p:nvPr/>
        </p:nvPicPr>
        <p:blipFill>
          <a:blip r:embed="rId3">
            <a:alphaModFix/>
          </a:blip>
          <a:stretch>
            <a:fillRect/>
          </a:stretch>
        </p:blipFill>
        <p:spPr>
          <a:xfrm>
            <a:off x="5204183" y="0"/>
            <a:ext cx="3939876" cy="10136750"/>
          </a:xfrm>
          <a:prstGeom prst="rect">
            <a:avLst/>
          </a:prstGeom>
          <a:noFill/>
          <a:ln>
            <a:noFill/>
          </a:ln>
        </p:spPr>
      </p:pic>
      <p:cxnSp>
        <p:nvCxnSpPr>
          <p:cNvPr id="609" name="Google Shape;609;p55"/>
          <p:cNvCxnSpPr/>
          <p:nvPr/>
        </p:nvCxnSpPr>
        <p:spPr>
          <a:xfrm rot="10800000" flipH="1">
            <a:off x="2040175" y="661675"/>
            <a:ext cx="3189000" cy="1102800"/>
          </a:xfrm>
          <a:prstGeom prst="straightConnector1">
            <a:avLst/>
          </a:prstGeom>
          <a:noFill/>
          <a:ln w="19050" cap="flat" cmpd="sng">
            <a:solidFill>
              <a:srgbClr val="AF33A6"/>
            </a:solidFill>
            <a:prstDash val="solid"/>
            <a:round/>
            <a:headEnd type="none" w="med" len="med"/>
            <a:tailEnd type="triangle" w="med" len="med"/>
          </a:ln>
        </p:spPr>
      </p:cxnSp>
      <p:sp>
        <p:nvSpPr>
          <p:cNvPr id="610" name="Google Shape;610;p55"/>
          <p:cNvSpPr/>
          <p:nvPr/>
        </p:nvSpPr>
        <p:spPr>
          <a:xfrm>
            <a:off x="5229075" y="36750"/>
            <a:ext cx="3859800" cy="3234900"/>
          </a:xfrm>
          <a:prstGeom prst="rect">
            <a:avLst/>
          </a:prstGeom>
          <a:noFill/>
          <a:ln w="19050" cap="flat" cmpd="sng">
            <a:solidFill>
              <a:srgbClr val="AF33A6"/>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1" name="Google Shape;611;p55"/>
          <p:cNvCxnSpPr>
            <a:endCxn id="612" idx="1"/>
          </p:cNvCxnSpPr>
          <p:nvPr/>
        </p:nvCxnSpPr>
        <p:spPr>
          <a:xfrm rot="10800000" flipH="1">
            <a:off x="1396800" y="1488725"/>
            <a:ext cx="4107900" cy="1102800"/>
          </a:xfrm>
          <a:prstGeom prst="straightConnector1">
            <a:avLst/>
          </a:prstGeom>
          <a:noFill/>
          <a:ln w="19050" cap="flat" cmpd="sng">
            <a:solidFill>
              <a:srgbClr val="AF33A6"/>
            </a:solidFill>
            <a:prstDash val="solid"/>
            <a:round/>
            <a:headEnd type="none" w="med" len="med"/>
            <a:tailEnd type="triangle" w="med" len="med"/>
          </a:ln>
        </p:spPr>
      </p:cxnSp>
      <p:sp>
        <p:nvSpPr>
          <p:cNvPr id="612" name="Google Shape;612;p55"/>
          <p:cNvSpPr/>
          <p:nvPr/>
        </p:nvSpPr>
        <p:spPr>
          <a:xfrm>
            <a:off x="5504700" y="1130375"/>
            <a:ext cx="3474000" cy="716700"/>
          </a:xfrm>
          <a:prstGeom prst="rect">
            <a:avLst/>
          </a:prstGeom>
          <a:noFill/>
          <a:ln w="19050" cap="flat" cmpd="sng">
            <a:solidFill>
              <a:srgbClr val="AF33A6"/>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3" name="Google Shape;613;p55"/>
          <p:cNvCxnSpPr>
            <a:endCxn id="614" idx="1"/>
          </p:cNvCxnSpPr>
          <p:nvPr/>
        </p:nvCxnSpPr>
        <p:spPr>
          <a:xfrm rot="10800000" flipH="1">
            <a:off x="1295800" y="2003325"/>
            <a:ext cx="5559900" cy="1452000"/>
          </a:xfrm>
          <a:prstGeom prst="straightConnector1">
            <a:avLst/>
          </a:prstGeom>
          <a:noFill/>
          <a:ln w="19050" cap="flat" cmpd="sng">
            <a:solidFill>
              <a:srgbClr val="AF33A6"/>
            </a:solidFill>
            <a:prstDash val="solid"/>
            <a:round/>
            <a:headEnd type="none" w="med" len="med"/>
            <a:tailEnd type="triangle" w="med" len="med"/>
          </a:ln>
        </p:spPr>
      </p:cxnSp>
      <p:sp>
        <p:nvSpPr>
          <p:cNvPr id="614" name="Google Shape;614;p55"/>
          <p:cNvSpPr/>
          <p:nvPr/>
        </p:nvSpPr>
        <p:spPr>
          <a:xfrm>
            <a:off x="6855700" y="1902225"/>
            <a:ext cx="579000" cy="202200"/>
          </a:xfrm>
          <a:prstGeom prst="rect">
            <a:avLst/>
          </a:prstGeom>
          <a:noFill/>
          <a:ln w="19050" cap="flat" cmpd="sng">
            <a:solidFill>
              <a:srgbClr val="AF33A6"/>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5"/>
          <p:cNvSpPr txBox="1"/>
          <p:nvPr/>
        </p:nvSpPr>
        <p:spPr>
          <a:xfrm>
            <a:off x="451845" y="2303890"/>
            <a:ext cx="3000000" cy="554100"/>
          </a:xfrm>
          <a:prstGeom prst="rect">
            <a:avLst/>
          </a:prstGeom>
          <a:noFill/>
          <a:ln>
            <a:noFill/>
          </a:ln>
        </p:spPr>
        <p:txBody>
          <a:bodyPr spcFirstLastPara="1" wrap="square" lIns="91425" tIns="91425" rIns="91425" bIns="91425" anchor="t" anchorCtr="0">
            <a:spAutoFit/>
          </a:bodyPr>
          <a:lstStyle/>
          <a:p>
            <a:pPr marL="457200" lvl="0" indent="-381000" algn="l" rtl="0">
              <a:lnSpc>
                <a:spcPct val="200000"/>
              </a:lnSpc>
              <a:spcBef>
                <a:spcPts val="0"/>
              </a:spcBef>
              <a:spcAft>
                <a:spcPts val="100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h1</a:t>
            </a:r>
            <a:endParaRPr sz="2400">
              <a:solidFill>
                <a:schemeClr val="dk1"/>
              </a:solidFill>
              <a:latin typeface="Barlow Light"/>
              <a:ea typeface="Barlow Light"/>
              <a:cs typeface="Barlow Light"/>
              <a:sym typeface="Barlow Light"/>
            </a:endParaRPr>
          </a:p>
        </p:txBody>
      </p:sp>
      <p:sp>
        <p:nvSpPr>
          <p:cNvPr id="616" name="Google Shape;616;p55"/>
          <p:cNvSpPr txBox="1"/>
          <p:nvPr/>
        </p:nvSpPr>
        <p:spPr>
          <a:xfrm>
            <a:off x="461040" y="3162880"/>
            <a:ext cx="3000000" cy="554100"/>
          </a:xfrm>
          <a:prstGeom prst="rect">
            <a:avLst/>
          </a:prstGeom>
          <a:noFill/>
          <a:ln>
            <a:noFill/>
          </a:ln>
        </p:spPr>
        <p:txBody>
          <a:bodyPr spcFirstLastPara="1" wrap="square" lIns="91425" tIns="91425" rIns="91425" bIns="91425" anchor="t" anchorCtr="0">
            <a:spAutoFit/>
          </a:bodyPr>
          <a:lstStyle/>
          <a:p>
            <a:pPr marL="457200" lvl="0" indent="-381000" algn="l" rtl="0">
              <a:lnSpc>
                <a:spcPct val="200000"/>
              </a:lnSpc>
              <a:spcBef>
                <a:spcPts val="0"/>
              </a:spcBef>
              <a:spcAft>
                <a:spcPts val="100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a</a:t>
            </a:r>
            <a:endParaRPr sz="2400">
              <a:solidFill>
                <a:schemeClr val="dk1"/>
              </a:solidFill>
              <a:latin typeface="Barlow Light"/>
              <a:ea typeface="Barlow Light"/>
              <a:cs typeface="Barlow Light"/>
              <a:sym typeface="Barlow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0"/>
                                        </p:tgtEl>
                                        <p:attrNameLst>
                                          <p:attrName>style.visibility</p:attrName>
                                        </p:attrNameLst>
                                      </p:cBhvr>
                                      <p:to>
                                        <p:strVal val="visible"/>
                                      </p:to>
                                    </p:set>
                                    <p:animEffect transition="in" filter="fade">
                                      <p:cBhvr>
                                        <p:cTn id="7" dur="1000"/>
                                        <p:tgtEl>
                                          <p:spTgt spid="610"/>
                                        </p:tgtEl>
                                      </p:cBhvr>
                                    </p:animEffect>
                                  </p:childTnLst>
                                </p:cTn>
                              </p:par>
                              <p:par>
                                <p:cTn id="8" presetID="10" presetClass="entr" presetSubtype="0" fill="hold" nodeType="withEffect">
                                  <p:stCondLst>
                                    <p:cond delay="0"/>
                                  </p:stCondLst>
                                  <p:childTnLst>
                                    <p:set>
                                      <p:cBhvr>
                                        <p:cTn id="9" dur="1" fill="hold">
                                          <p:stCondLst>
                                            <p:cond delay="0"/>
                                          </p:stCondLst>
                                        </p:cTn>
                                        <p:tgtEl>
                                          <p:spTgt spid="609"/>
                                        </p:tgtEl>
                                        <p:attrNameLst>
                                          <p:attrName>style.visibility</p:attrName>
                                        </p:attrNameLst>
                                      </p:cBhvr>
                                      <p:to>
                                        <p:strVal val="visible"/>
                                      </p:to>
                                    </p:set>
                                    <p:animEffect transition="in" filter="fade">
                                      <p:cBhvr>
                                        <p:cTn id="10" dur="1000"/>
                                        <p:tgtEl>
                                          <p:spTgt spid="60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07"/>
                                        </p:tgtEl>
                                        <p:attrNameLst>
                                          <p:attrName>style.visibility</p:attrName>
                                        </p:attrNameLst>
                                      </p:cBhvr>
                                      <p:to>
                                        <p:strVal val="visible"/>
                                      </p:to>
                                    </p:set>
                                    <p:animEffect transition="in" filter="fade">
                                      <p:cBhvr>
                                        <p:cTn id="15" dur="1000"/>
                                        <p:tgtEl>
                                          <p:spTgt spid="60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11"/>
                                        </p:tgtEl>
                                        <p:attrNameLst>
                                          <p:attrName>style.visibility</p:attrName>
                                        </p:attrNameLst>
                                      </p:cBhvr>
                                      <p:to>
                                        <p:strVal val="visible"/>
                                      </p:to>
                                    </p:set>
                                    <p:animEffect transition="in" filter="fade">
                                      <p:cBhvr>
                                        <p:cTn id="20" dur="1000"/>
                                        <p:tgtEl>
                                          <p:spTgt spid="611"/>
                                        </p:tgtEl>
                                      </p:cBhvr>
                                    </p:animEffect>
                                  </p:childTnLst>
                                </p:cTn>
                              </p:par>
                              <p:par>
                                <p:cTn id="21" presetID="10" presetClass="entr" presetSubtype="0" fill="hold" nodeType="withEffect">
                                  <p:stCondLst>
                                    <p:cond delay="0"/>
                                  </p:stCondLst>
                                  <p:childTnLst>
                                    <p:set>
                                      <p:cBhvr>
                                        <p:cTn id="22" dur="1" fill="hold">
                                          <p:stCondLst>
                                            <p:cond delay="0"/>
                                          </p:stCondLst>
                                        </p:cTn>
                                        <p:tgtEl>
                                          <p:spTgt spid="612"/>
                                        </p:tgtEl>
                                        <p:attrNameLst>
                                          <p:attrName>style.visibility</p:attrName>
                                        </p:attrNameLst>
                                      </p:cBhvr>
                                      <p:to>
                                        <p:strVal val="visible"/>
                                      </p:to>
                                    </p:set>
                                    <p:animEffect transition="in" filter="fade">
                                      <p:cBhvr>
                                        <p:cTn id="23" dur="1000"/>
                                        <p:tgtEl>
                                          <p:spTgt spid="6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15"/>
                                        </p:tgtEl>
                                        <p:attrNameLst>
                                          <p:attrName>style.visibility</p:attrName>
                                        </p:attrNameLst>
                                      </p:cBhvr>
                                      <p:to>
                                        <p:strVal val="visible"/>
                                      </p:to>
                                    </p:set>
                                    <p:animEffect transition="in" filter="fade">
                                      <p:cBhvr>
                                        <p:cTn id="28" dur="1000"/>
                                        <p:tgtEl>
                                          <p:spTgt spid="6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13"/>
                                        </p:tgtEl>
                                        <p:attrNameLst>
                                          <p:attrName>style.visibility</p:attrName>
                                        </p:attrNameLst>
                                      </p:cBhvr>
                                      <p:to>
                                        <p:strVal val="visible"/>
                                      </p:to>
                                    </p:set>
                                    <p:animEffect transition="in" filter="fade">
                                      <p:cBhvr>
                                        <p:cTn id="33" dur="1000"/>
                                        <p:tgtEl>
                                          <p:spTgt spid="613"/>
                                        </p:tgtEl>
                                      </p:cBhvr>
                                    </p:animEffect>
                                  </p:childTnLst>
                                </p:cTn>
                              </p:par>
                              <p:par>
                                <p:cTn id="34" presetID="10" presetClass="entr" presetSubtype="0" fill="hold" nodeType="withEffect">
                                  <p:stCondLst>
                                    <p:cond delay="0"/>
                                  </p:stCondLst>
                                  <p:childTnLst>
                                    <p:set>
                                      <p:cBhvr>
                                        <p:cTn id="35" dur="1" fill="hold">
                                          <p:stCondLst>
                                            <p:cond delay="0"/>
                                          </p:stCondLst>
                                        </p:cTn>
                                        <p:tgtEl>
                                          <p:spTgt spid="614"/>
                                        </p:tgtEl>
                                        <p:attrNameLst>
                                          <p:attrName>style.visibility</p:attrName>
                                        </p:attrNameLst>
                                      </p:cBhvr>
                                      <p:to>
                                        <p:strVal val="visible"/>
                                      </p:to>
                                    </p:set>
                                    <p:animEffect transition="in" filter="fade">
                                      <p:cBhvr>
                                        <p:cTn id="36" dur="1000"/>
                                        <p:tgtEl>
                                          <p:spTgt spid="61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16"/>
                                        </p:tgtEl>
                                        <p:attrNameLst>
                                          <p:attrName>style.visibility</p:attrName>
                                        </p:attrNameLst>
                                      </p:cBhvr>
                                      <p:to>
                                        <p:strVal val="visible"/>
                                      </p:to>
                                    </p:set>
                                    <p:animEffect transition="in" filter="fade">
                                      <p:cBhvr>
                                        <p:cTn id="41" dur="1000"/>
                                        <p:tgtEl>
                                          <p:spTgt spid="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56"/>
          <p:cNvSpPr txBox="1">
            <a:spLocks noGrp="1"/>
          </p:cNvSpPr>
          <p:nvPr>
            <p:ph type="title"/>
          </p:nvPr>
        </p:nvSpPr>
        <p:spPr>
          <a:xfrm>
            <a:off x="457200" y="515725"/>
            <a:ext cx="53691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Elements to use</a:t>
            </a:r>
            <a:endParaRPr>
              <a:solidFill>
                <a:srgbClr val="6463BD"/>
              </a:solidFill>
            </a:endParaRPr>
          </a:p>
          <a:p>
            <a:pPr marL="0" lvl="0" indent="0" algn="l" rtl="0">
              <a:spcBef>
                <a:spcPts val="0"/>
              </a:spcBef>
              <a:spcAft>
                <a:spcPts val="0"/>
              </a:spcAft>
              <a:buNone/>
            </a:pPr>
            <a:endParaRPr>
              <a:solidFill>
                <a:srgbClr val="6463BD"/>
              </a:solidFill>
            </a:endParaRPr>
          </a:p>
        </p:txBody>
      </p:sp>
      <p:sp>
        <p:nvSpPr>
          <p:cNvPr id="622" name="Google Shape;622;p56"/>
          <p:cNvSpPr/>
          <p:nvPr/>
        </p:nvSpPr>
        <p:spPr>
          <a:xfrm>
            <a:off x="5155550" y="-105925"/>
            <a:ext cx="3988500" cy="5338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6"/>
          <p:cNvSpPr txBox="1"/>
          <p:nvPr/>
        </p:nvSpPr>
        <p:spPr>
          <a:xfrm>
            <a:off x="457200" y="1444525"/>
            <a:ext cx="7519800" cy="16953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Clr>
                <a:schemeClr val="dk1"/>
              </a:buClr>
              <a:buSzPts val="1100"/>
              <a:buFont typeface="Arial"/>
              <a:buNone/>
            </a:pPr>
            <a:r>
              <a:rPr lang="en" sz="1550">
                <a:solidFill>
                  <a:srgbClr val="398BC9"/>
                </a:solidFill>
                <a:highlight>
                  <a:srgbClr val="FFFFFF"/>
                </a:highlight>
                <a:latin typeface="Consolas"/>
                <a:ea typeface="Consolas"/>
                <a:cs typeface="Consolas"/>
                <a:sym typeface="Consolas"/>
              </a:rPr>
              <a:t>&lt;header&gt;</a:t>
            </a:r>
            <a:endParaRPr sz="15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550">
                <a:solidFill>
                  <a:srgbClr val="1A1A1A"/>
                </a:solidFill>
                <a:highlight>
                  <a:srgbClr val="FFFFFF"/>
                </a:highlight>
                <a:latin typeface="Consolas"/>
                <a:ea typeface="Consolas"/>
                <a:cs typeface="Consolas"/>
                <a:sym typeface="Consolas"/>
              </a:rPr>
              <a:t>    </a:t>
            </a:r>
            <a:r>
              <a:rPr lang="en" sz="1550">
                <a:solidFill>
                  <a:srgbClr val="398BC9"/>
                </a:solidFill>
                <a:highlight>
                  <a:srgbClr val="FFFFFF"/>
                </a:highlight>
                <a:latin typeface="Consolas"/>
                <a:ea typeface="Consolas"/>
                <a:cs typeface="Consolas"/>
                <a:sym typeface="Consolas"/>
              </a:rPr>
              <a:t>&lt;h1&gt;</a:t>
            </a:r>
            <a:r>
              <a:rPr lang="en" sz="1550">
                <a:solidFill>
                  <a:srgbClr val="1A1A1A"/>
                </a:solidFill>
                <a:highlight>
                  <a:srgbClr val="FFFFFF"/>
                </a:highlight>
                <a:latin typeface="Consolas"/>
                <a:ea typeface="Consolas"/>
                <a:cs typeface="Consolas"/>
                <a:sym typeface="Consolas"/>
              </a:rPr>
              <a:t>Hello! My name is Your Name. </a:t>
            </a:r>
            <a:r>
              <a:rPr lang="en" sz="1550">
                <a:solidFill>
                  <a:srgbClr val="398BC9"/>
                </a:solidFill>
                <a:highlight>
                  <a:srgbClr val="FFFFFF"/>
                </a:highlight>
                <a:latin typeface="Consolas"/>
                <a:ea typeface="Consolas"/>
                <a:cs typeface="Consolas"/>
                <a:sym typeface="Consolas"/>
              </a:rPr>
              <a:t>&lt;br&gt;</a:t>
            </a:r>
            <a:r>
              <a:rPr lang="en" sz="1550">
                <a:solidFill>
                  <a:srgbClr val="1A1A1A"/>
                </a:solidFill>
                <a:highlight>
                  <a:srgbClr val="FFFFFF"/>
                </a:highlight>
                <a:latin typeface="Consolas"/>
                <a:ea typeface="Consolas"/>
                <a:cs typeface="Consolas"/>
                <a:sym typeface="Consolas"/>
              </a:rPr>
              <a:t>I'm a Web Developer</a:t>
            </a:r>
            <a:r>
              <a:rPr lang="en" sz="1550">
                <a:solidFill>
                  <a:srgbClr val="398BC9"/>
                </a:solidFill>
                <a:highlight>
                  <a:srgbClr val="FFFFFF"/>
                </a:highlight>
                <a:latin typeface="Consolas"/>
                <a:ea typeface="Consolas"/>
                <a:cs typeface="Consolas"/>
                <a:sym typeface="Consolas"/>
              </a:rPr>
              <a:t>&lt;/h1&gt;</a:t>
            </a:r>
            <a:endParaRPr sz="15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550">
                <a:solidFill>
                  <a:srgbClr val="1A1A1A"/>
                </a:solidFill>
                <a:highlight>
                  <a:srgbClr val="FFFFFF"/>
                </a:highlight>
                <a:latin typeface="Consolas"/>
                <a:ea typeface="Consolas"/>
                <a:cs typeface="Consolas"/>
                <a:sym typeface="Consolas"/>
              </a:rPr>
              <a:t>    </a:t>
            </a:r>
            <a:r>
              <a:rPr lang="en" sz="1550">
                <a:solidFill>
                  <a:srgbClr val="398BC9"/>
                </a:solidFill>
                <a:highlight>
                  <a:srgbClr val="FFFFFF"/>
                </a:highlight>
                <a:latin typeface="Consolas"/>
                <a:ea typeface="Consolas"/>
                <a:cs typeface="Consolas"/>
                <a:sym typeface="Consolas"/>
              </a:rPr>
              <a:t>&lt;a</a:t>
            </a:r>
            <a:r>
              <a:rPr lang="en" sz="1550">
                <a:solidFill>
                  <a:srgbClr val="1A1A1A"/>
                </a:solidFill>
                <a:highlight>
                  <a:srgbClr val="FFFFFF"/>
                </a:highlight>
                <a:latin typeface="Consolas"/>
                <a:ea typeface="Consolas"/>
                <a:cs typeface="Consolas"/>
                <a:sym typeface="Consolas"/>
              </a:rPr>
              <a:t> </a:t>
            </a:r>
            <a:r>
              <a:rPr lang="en" sz="1550">
                <a:solidFill>
                  <a:srgbClr val="AF33A6"/>
                </a:solidFill>
                <a:highlight>
                  <a:srgbClr val="FFFFFF"/>
                </a:highlight>
                <a:latin typeface="Consolas"/>
                <a:ea typeface="Consolas"/>
                <a:cs typeface="Consolas"/>
                <a:sym typeface="Consolas"/>
              </a:rPr>
              <a:t>href</a:t>
            </a:r>
            <a:r>
              <a:rPr lang="en" sz="1550">
                <a:solidFill>
                  <a:srgbClr val="1A1A1A"/>
                </a:solidFill>
                <a:highlight>
                  <a:srgbClr val="FFFFFF"/>
                </a:highlight>
                <a:latin typeface="Consolas"/>
                <a:ea typeface="Consolas"/>
                <a:cs typeface="Consolas"/>
                <a:sym typeface="Consolas"/>
              </a:rPr>
              <a:t>=</a:t>
            </a:r>
            <a:r>
              <a:rPr lang="en" sz="1550">
                <a:solidFill>
                  <a:srgbClr val="3F831E"/>
                </a:solidFill>
                <a:highlight>
                  <a:srgbClr val="FFFFFF"/>
                </a:highlight>
                <a:latin typeface="Consolas"/>
                <a:ea typeface="Consolas"/>
                <a:cs typeface="Consolas"/>
                <a:sym typeface="Consolas"/>
              </a:rPr>
              <a:t>"#about"</a:t>
            </a:r>
            <a:r>
              <a:rPr lang="en" sz="1550">
                <a:solidFill>
                  <a:srgbClr val="398BC9"/>
                </a:solidFill>
                <a:highlight>
                  <a:srgbClr val="FFFFFF"/>
                </a:highlight>
                <a:latin typeface="Consolas"/>
                <a:ea typeface="Consolas"/>
                <a:cs typeface="Consolas"/>
                <a:sym typeface="Consolas"/>
              </a:rPr>
              <a:t>&gt;</a:t>
            </a:r>
            <a:r>
              <a:rPr lang="en" sz="1550">
                <a:solidFill>
                  <a:srgbClr val="1A1A1A"/>
                </a:solidFill>
                <a:highlight>
                  <a:srgbClr val="FFFFFF"/>
                </a:highlight>
                <a:latin typeface="Consolas"/>
                <a:ea typeface="Consolas"/>
                <a:cs typeface="Consolas"/>
                <a:sym typeface="Consolas"/>
              </a:rPr>
              <a:t>Find out more</a:t>
            </a:r>
            <a:r>
              <a:rPr lang="en" sz="1550">
                <a:solidFill>
                  <a:srgbClr val="398BC9"/>
                </a:solidFill>
                <a:highlight>
                  <a:srgbClr val="FFFFFF"/>
                </a:highlight>
                <a:latin typeface="Consolas"/>
                <a:ea typeface="Consolas"/>
                <a:cs typeface="Consolas"/>
                <a:sym typeface="Consolas"/>
              </a:rPr>
              <a:t>&lt;/a&gt;</a:t>
            </a:r>
            <a:endParaRPr sz="15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550">
                <a:solidFill>
                  <a:srgbClr val="398BC9"/>
                </a:solidFill>
                <a:highlight>
                  <a:srgbClr val="FFFFFF"/>
                </a:highlight>
                <a:latin typeface="Consolas"/>
                <a:ea typeface="Consolas"/>
                <a:cs typeface="Consolas"/>
                <a:sym typeface="Consolas"/>
              </a:rPr>
              <a:t>&lt;/header&gt;</a:t>
            </a:r>
            <a:endParaRPr sz="1550">
              <a:solidFill>
                <a:srgbClr val="398BC9"/>
              </a:solidFill>
              <a:highlight>
                <a:srgbClr val="FFFFFF"/>
              </a:highlight>
              <a:latin typeface="Consolas"/>
              <a:ea typeface="Consolas"/>
              <a:cs typeface="Consolas"/>
              <a:sym typeface="Consolas"/>
            </a:endParaRPr>
          </a:p>
          <a:p>
            <a:pPr marL="0" lvl="0" indent="0" algn="l" rtl="0">
              <a:spcBef>
                <a:spcPts val="0"/>
              </a:spcBef>
              <a:spcAft>
                <a:spcPts val="0"/>
              </a:spcAft>
              <a:buNone/>
            </a:pPr>
            <a:endParaRPr>
              <a:latin typeface="Barlow Light"/>
              <a:ea typeface="Barlow Light"/>
              <a:cs typeface="Barlow Light"/>
              <a:sym typeface="Barlow 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57"/>
          <p:cNvSpPr txBox="1">
            <a:spLocks noGrp="1"/>
          </p:cNvSpPr>
          <p:nvPr>
            <p:ph type="title"/>
          </p:nvPr>
        </p:nvSpPr>
        <p:spPr>
          <a:xfrm>
            <a:off x="457200" y="515725"/>
            <a:ext cx="53691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Elements to use</a:t>
            </a:r>
            <a:endParaRPr>
              <a:solidFill>
                <a:srgbClr val="6463BD"/>
              </a:solidFill>
            </a:endParaRPr>
          </a:p>
          <a:p>
            <a:pPr marL="0" lvl="0" indent="0" algn="l" rtl="0">
              <a:spcBef>
                <a:spcPts val="0"/>
              </a:spcBef>
              <a:spcAft>
                <a:spcPts val="0"/>
              </a:spcAft>
              <a:buNone/>
            </a:pPr>
            <a:endParaRPr>
              <a:solidFill>
                <a:srgbClr val="6463BD"/>
              </a:solidFill>
            </a:endParaRPr>
          </a:p>
        </p:txBody>
      </p:sp>
      <p:sp>
        <p:nvSpPr>
          <p:cNvPr id="629" name="Google Shape;629;p57"/>
          <p:cNvSpPr/>
          <p:nvPr/>
        </p:nvSpPr>
        <p:spPr>
          <a:xfrm>
            <a:off x="5155550" y="-105925"/>
            <a:ext cx="3988500" cy="53382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7"/>
          <p:cNvSpPr txBox="1">
            <a:spLocks noGrp="1"/>
          </p:cNvSpPr>
          <p:nvPr>
            <p:ph type="body" idx="1"/>
          </p:nvPr>
        </p:nvSpPr>
        <p:spPr>
          <a:xfrm>
            <a:off x="457200" y="1444525"/>
            <a:ext cx="5047500" cy="825300"/>
          </a:xfrm>
          <a:prstGeom prst="rect">
            <a:avLst/>
          </a:prstGeom>
        </p:spPr>
        <p:txBody>
          <a:bodyPr spcFirstLastPara="1" wrap="square" lIns="91425" tIns="91425" rIns="91425" bIns="91425" anchor="t" anchorCtr="0">
            <a:noAutofit/>
          </a:bodyPr>
          <a:lstStyle/>
          <a:p>
            <a:pPr marL="457200" lvl="0" indent="-381000" algn="l" rtl="0">
              <a:lnSpc>
                <a:spcPct val="200000"/>
              </a:lnSpc>
              <a:spcBef>
                <a:spcPts val="0"/>
              </a:spcBef>
              <a:spcAft>
                <a:spcPts val="1000"/>
              </a:spcAft>
              <a:buSzPts val="2400"/>
              <a:buChar char="▹"/>
            </a:pPr>
            <a:r>
              <a:rPr lang="en"/>
              <a:t>main</a:t>
            </a:r>
            <a:endParaRPr/>
          </a:p>
        </p:txBody>
      </p:sp>
      <p:pic>
        <p:nvPicPr>
          <p:cNvPr id="631" name="Google Shape;631;p57"/>
          <p:cNvPicPr preferRelativeResize="0"/>
          <p:nvPr/>
        </p:nvPicPr>
        <p:blipFill>
          <a:blip r:embed="rId3">
            <a:alphaModFix/>
          </a:blip>
          <a:stretch>
            <a:fillRect/>
          </a:stretch>
        </p:blipFill>
        <p:spPr>
          <a:xfrm>
            <a:off x="5204183" y="-3285790"/>
            <a:ext cx="3939876" cy="10136750"/>
          </a:xfrm>
          <a:prstGeom prst="rect">
            <a:avLst/>
          </a:prstGeom>
          <a:noFill/>
          <a:ln>
            <a:noFill/>
          </a:ln>
        </p:spPr>
      </p:pic>
      <p:cxnSp>
        <p:nvCxnSpPr>
          <p:cNvPr id="632" name="Google Shape;632;p57"/>
          <p:cNvCxnSpPr/>
          <p:nvPr/>
        </p:nvCxnSpPr>
        <p:spPr>
          <a:xfrm rot="10800000" flipH="1">
            <a:off x="1748025" y="661750"/>
            <a:ext cx="3481200" cy="1073700"/>
          </a:xfrm>
          <a:prstGeom prst="straightConnector1">
            <a:avLst/>
          </a:prstGeom>
          <a:noFill/>
          <a:ln w="19050" cap="flat" cmpd="sng">
            <a:solidFill>
              <a:srgbClr val="005282"/>
            </a:solidFill>
            <a:prstDash val="solid"/>
            <a:round/>
            <a:headEnd type="none" w="med" len="med"/>
            <a:tailEnd type="triangle" w="med" len="med"/>
          </a:ln>
        </p:spPr>
      </p:cxnSp>
      <p:sp>
        <p:nvSpPr>
          <p:cNvPr id="633" name="Google Shape;633;p57"/>
          <p:cNvSpPr/>
          <p:nvPr/>
        </p:nvSpPr>
        <p:spPr>
          <a:xfrm>
            <a:off x="5229075" y="36750"/>
            <a:ext cx="3859800" cy="5982600"/>
          </a:xfrm>
          <a:prstGeom prst="rect">
            <a:avLst/>
          </a:prstGeom>
          <a:noFill/>
          <a:ln w="19050" cap="flat" cmpd="sng">
            <a:solidFill>
              <a:srgbClr val="0B5394"/>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4" name="Google Shape;634;p57"/>
          <p:cNvCxnSpPr>
            <a:endCxn id="635" idx="1"/>
          </p:cNvCxnSpPr>
          <p:nvPr/>
        </p:nvCxnSpPr>
        <p:spPr>
          <a:xfrm rot="10800000" flipH="1">
            <a:off x="2056200" y="1286650"/>
            <a:ext cx="3255600" cy="1316400"/>
          </a:xfrm>
          <a:prstGeom prst="straightConnector1">
            <a:avLst/>
          </a:prstGeom>
          <a:noFill/>
          <a:ln w="19050" cap="flat" cmpd="sng">
            <a:solidFill>
              <a:srgbClr val="38761D"/>
            </a:solidFill>
            <a:prstDash val="solid"/>
            <a:round/>
            <a:headEnd type="none" w="med" len="med"/>
            <a:tailEnd type="triangle" w="med" len="med"/>
          </a:ln>
        </p:spPr>
      </p:cxnSp>
      <p:sp>
        <p:nvSpPr>
          <p:cNvPr id="635" name="Google Shape;635;p57"/>
          <p:cNvSpPr/>
          <p:nvPr/>
        </p:nvSpPr>
        <p:spPr>
          <a:xfrm>
            <a:off x="5311800" y="91900"/>
            <a:ext cx="3666900" cy="2389500"/>
          </a:xfrm>
          <a:prstGeom prst="rect">
            <a:avLst/>
          </a:prstGeom>
          <a:noFill/>
          <a:ln w="19050" cap="flat" cmpd="sng">
            <a:solidFill>
              <a:srgbClr val="38761D"/>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6" name="Google Shape;636;p57"/>
          <p:cNvCxnSpPr>
            <a:endCxn id="637" idx="1"/>
          </p:cNvCxnSpPr>
          <p:nvPr/>
        </p:nvCxnSpPr>
        <p:spPr>
          <a:xfrm rot="10800000" flipH="1">
            <a:off x="1421050" y="275625"/>
            <a:ext cx="4019400" cy="3157500"/>
          </a:xfrm>
          <a:prstGeom prst="straightConnector1">
            <a:avLst/>
          </a:prstGeom>
          <a:noFill/>
          <a:ln w="19050" cap="flat" cmpd="sng">
            <a:solidFill>
              <a:srgbClr val="20124D"/>
            </a:solidFill>
            <a:prstDash val="solid"/>
            <a:round/>
            <a:headEnd type="none" w="med" len="med"/>
            <a:tailEnd type="triangle" w="med" len="med"/>
          </a:ln>
        </p:spPr>
      </p:cxnSp>
      <p:sp>
        <p:nvSpPr>
          <p:cNvPr id="637" name="Google Shape;637;p57"/>
          <p:cNvSpPr/>
          <p:nvPr/>
        </p:nvSpPr>
        <p:spPr>
          <a:xfrm>
            <a:off x="5440450" y="174525"/>
            <a:ext cx="3381900" cy="202200"/>
          </a:xfrm>
          <a:prstGeom prst="rect">
            <a:avLst/>
          </a:prstGeom>
          <a:noFill/>
          <a:ln w="19050" cap="flat" cmpd="sng">
            <a:solidFill>
              <a:srgbClr val="20124D"/>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7"/>
          <p:cNvSpPr txBox="1"/>
          <p:nvPr/>
        </p:nvSpPr>
        <p:spPr>
          <a:xfrm>
            <a:off x="451845" y="2303890"/>
            <a:ext cx="3000000" cy="554100"/>
          </a:xfrm>
          <a:prstGeom prst="rect">
            <a:avLst/>
          </a:prstGeom>
          <a:noFill/>
          <a:ln>
            <a:noFill/>
          </a:ln>
        </p:spPr>
        <p:txBody>
          <a:bodyPr spcFirstLastPara="1" wrap="square" lIns="91425" tIns="91425" rIns="91425" bIns="91425" anchor="t" anchorCtr="0">
            <a:spAutoFit/>
          </a:bodyPr>
          <a:lstStyle/>
          <a:p>
            <a:pPr marL="457200" lvl="0" indent="-381000" algn="l" rtl="0">
              <a:lnSpc>
                <a:spcPct val="200000"/>
              </a:lnSpc>
              <a:spcBef>
                <a:spcPts val="0"/>
              </a:spcBef>
              <a:spcAft>
                <a:spcPts val="100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section</a:t>
            </a:r>
            <a:endParaRPr sz="2400">
              <a:solidFill>
                <a:schemeClr val="dk1"/>
              </a:solidFill>
              <a:latin typeface="Barlow Light"/>
              <a:ea typeface="Barlow Light"/>
              <a:cs typeface="Barlow Light"/>
              <a:sym typeface="Barlow Light"/>
            </a:endParaRPr>
          </a:p>
        </p:txBody>
      </p:sp>
      <p:sp>
        <p:nvSpPr>
          <p:cNvPr id="639" name="Google Shape;639;p57"/>
          <p:cNvSpPr txBox="1"/>
          <p:nvPr/>
        </p:nvSpPr>
        <p:spPr>
          <a:xfrm>
            <a:off x="461040" y="3162880"/>
            <a:ext cx="3000000" cy="554100"/>
          </a:xfrm>
          <a:prstGeom prst="rect">
            <a:avLst/>
          </a:prstGeom>
          <a:noFill/>
          <a:ln>
            <a:noFill/>
          </a:ln>
        </p:spPr>
        <p:txBody>
          <a:bodyPr spcFirstLastPara="1" wrap="square" lIns="91425" tIns="91425" rIns="91425" bIns="91425" anchor="t" anchorCtr="0">
            <a:spAutoFit/>
          </a:bodyPr>
          <a:lstStyle/>
          <a:p>
            <a:pPr marL="457200" lvl="0" indent="-381000" algn="l" rtl="0">
              <a:lnSpc>
                <a:spcPct val="200000"/>
              </a:lnSpc>
              <a:spcBef>
                <a:spcPts val="0"/>
              </a:spcBef>
              <a:spcAft>
                <a:spcPts val="100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h2</a:t>
            </a:r>
            <a:endParaRPr sz="2400">
              <a:solidFill>
                <a:schemeClr val="dk1"/>
              </a:solidFill>
              <a:latin typeface="Barlow Light"/>
              <a:ea typeface="Barlow Light"/>
              <a:cs typeface="Barlow Light"/>
              <a:sym typeface="Barlow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3"/>
                                        </p:tgtEl>
                                        <p:attrNameLst>
                                          <p:attrName>style.visibility</p:attrName>
                                        </p:attrNameLst>
                                      </p:cBhvr>
                                      <p:to>
                                        <p:strVal val="visible"/>
                                      </p:to>
                                    </p:set>
                                    <p:animEffect transition="in" filter="fade">
                                      <p:cBhvr>
                                        <p:cTn id="7" dur="1000"/>
                                        <p:tgtEl>
                                          <p:spTgt spid="633"/>
                                        </p:tgtEl>
                                      </p:cBhvr>
                                    </p:animEffect>
                                  </p:childTnLst>
                                </p:cTn>
                              </p:par>
                              <p:par>
                                <p:cTn id="8" presetID="10" presetClass="entr" presetSubtype="0" fill="hold" nodeType="withEffect">
                                  <p:stCondLst>
                                    <p:cond delay="0"/>
                                  </p:stCondLst>
                                  <p:childTnLst>
                                    <p:set>
                                      <p:cBhvr>
                                        <p:cTn id="9" dur="1" fill="hold">
                                          <p:stCondLst>
                                            <p:cond delay="0"/>
                                          </p:stCondLst>
                                        </p:cTn>
                                        <p:tgtEl>
                                          <p:spTgt spid="632"/>
                                        </p:tgtEl>
                                        <p:attrNameLst>
                                          <p:attrName>style.visibility</p:attrName>
                                        </p:attrNameLst>
                                      </p:cBhvr>
                                      <p:to>
                                        <p:strVal val="visible"/>
                                      </p:to>
                                    </p:set>
                                    <p:animEffect transition="in" filter="fade">
                                      <p:cBhvr>
                                        <p:cTn id="10" dur="1000"/>
                                        <p:tgtEl>
                                          <p:spTgt spid="6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30"/>
                                        </p:tgtEl>
                                        <p:attrNameLst>
                                          <p:attrName>style.visibility</p:attrName>
                                        </p:attrNameLst>
                                      </p:cBhvr>
                                      <p:to>
                                        <p:strVal val="visible"/>
                                      </p:to>
                                    </p:set>
                                    <p:animEffect transition="in" filter="fade">
                                      <p:cBhvr>
                                        <p:cTn id="15" dur="1000"/>
                                        <p:tgtEl>
                                          <p:spTgt spid="63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34"/>
                                        </p:tgtEl>
                                        <p:attrNameLst>
                                          <p:attrName>style.visibility</p:attrName>
                                        </p:attrNameLst>
                                      </p:cBhvr>
                                      <p:to>
                                        <p:strVal val="visible"/>
                                      </p:to>
                                    </p:set>
                                    <p:animEffect transition="in" filter="fade">
                                      <p:cBhvr>
                                        <p:cTn id="20" dur="1000"/>
                                        <p:tgtEl>
                                          <p:spTgt spid="634"/>
                                        </p:tgtEl>
                                      </p:cBhvr>
                                    </p:animEffect>
                                  </p:childTnLst>
                                </p:cTn>
                              </p:par>
                              <p:par>
                                <p:cTn id="21" presetID="10" presetClass="entr" presetSubtype="0" fill="hold" nodeType="withEffect">
                                  <p:stCondLst>
                                    <p:cond delay="0"/>
                                  </p:stCondLst>
                                  <p:childTnLst>
                                    <p:set>
                                      <p:cBhvr>
                                        <p:cTn id="22" dur="1" fill="hold">
                                          <p:stCondLst>
                                            <p:cond delay="0"/>
                                          </p:stCondLst>
                                        </p:cTn>
                                        <p:tgtEl>
                                          <p:spTgt spid="635"/>
                                        </p:tgtEl>
                                        <p:attrNameLst>
                                          <p:attrName>style.visibility</p:attrName>
                                        </p:attrNameLst>
                                      </p:cBhvr>
                                      <p:to>
                                        <p:strVal val="visible"/>
                                      </p:to>
                                    </p:set>
                                    <p:animEffect transition="in" filter="fade">
                                      <p:cBhvr>
                                        <p:cTn id="23" dur="1000"/>
                                        <p:tgtEl>
                                          <p:spTgt spid="63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38"/>
                                        </p:tgtEl>
                                        <p:attrNameLst>
                                          <p:attrName>style.visibility</p:attrName>
                                        </p:attrNameLst>
                                      </p:cBhvr>
                                      <p:to>
                                        <p:strVal val="visible"/>
                                      </p:to>
                                    </p:set>
                                    <p:animEffect transition="in" filter="fade">
                                      <p:cBhvr>
                                        <p:cTn id="28" dur="1000"/>
                                        <p:tgtEl>
                                          <p:spTgt spid="63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36"/>
                                        </p:tgtEl>
                                        <p:attrNameLst>
                                          <p:attrName>style.visibility</p:attrName>
                                        </p:attrNameLst>
                                      </p:cBhvr>
                                      <p:to>
                                        <p:strVal val="visible"/>
                                      </p:to>
                                    </p:set>
                                    <p:animEffect transition="in" filter="fade">
                                      <p:cBhvr>
                                        <p:cTn id="33" dur="1000"/>
                                        <p:tgtEl>
                                          <p:spTgt spid="636"/>
                                        </p:tgtEl>
                                      </p:cBhvr>
                                    </p:animEffect>
                                  </p:childTnLst>
                                </p:cTn>
                              </p:par>
                              <p:par>
                                <p:cTn id="34" presetID="10" presetClass="entr" presetSubtype="0" fill="hold" nodeType="withEffect">
                                  <p:stCondLst>
                                    <p:cond delay="0"/>
                                  </p:stCondLst>
                                  <p:childTnLst>
                                    <p:set>
                                      <p:cBhvr>
                                        <p:cTn id="35" dur="1" fill="hold">
                                          <p:stCondLst>
                                            <p:cond delay="0"/>
                                          </p:stCondLst>
                                        </p:cTn>
                                        <p:tgtEl>
                                          <p:spTgt spid="637"/>
                                        </p:tgtEl>
                                        <p:attrNameLst>
                                          <p:attrName>style.visibility</p:attrName>
                                        </p:attrNameLst>
                                      </p:cBhvr>
                                      <p:to>
                                        <p:strVal val="visible"/>
                                      </p:to>
                                    </p:set>
                                    <p:animEffect transition="in" filter="fade">
                                      <p:cBhvr>
                                        <p:cTn id="36" dur="1000"/>
                                        <p:tgtEl>
                                          <p:spTgt spid="63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39"/>
                                        </p:tgtEl>
                                        <p:attrNameLst>
                                          <p:attrName>style.visibility</p:attrName>
                                        </p:attrNameLst>
                                      </p:cBhvr>
                                      <p:to>
                                        <p:strVal val="visible"/>
                                      </p:to>
                                    </p:set>
                                    <p:animEffect transition="in" filter="fade">
                                      <p:cBhvr>
                                        <p:cTn id="41" dur="1000"/>
                                        <p:tgtEl>
                                          <p:spTgt spid="6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58"/>
          <p:cNvSpPr txBox="1">
            <a:spLocks noGrp="1"/>
          </p:cNvSpPr>
          <p:nvPr>
            <p:ph type="title"/>
          </p:nvPr>
        </p:nvSpPr>
        <p:spPr>
          <a:xfrm>
            <a:off x="457200" y="515725"/>
            <a:ext cx="53691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Elements to use</a:t>
            </a:r>
            <a:endParaRPr>
              <a:solidFill>
                <a:srgbClr val="6463BD"/>
              </a:solidFill>
            </a:endParaRPr>
          </a:p>
          <a:p>
            <a:pPr marL="0" lvl="0" indent="0" algn="l" rtl="0">
              <a:spcBef>
                <a:spcPts val="0"/>
              </a:spcBef>
              <a:spcAft>
                <a:spcPts val="0"/>
              </a:spcAft>
              <a:buNone/>
            </a:pPr>
            <a:endParaRPr>
              <a:solidFill>
                <a:srgbClr val="6463BD"/>
              </a:solidFill>
            </a:endParaRPr>
          </a:p>
        </p:txBody>
      </p:sp>
      <p:sp>
        <p:nvSpPr>
          <p:cNvPr id="645" name="Google Shape;645;p58"/>
          <p:cNvSpPr/>
          <p:nvPr/>
        </p:nvSpPr>
        <p:spPr>
          <a:xfrm>
            <a:off x="5155550" y="-105925"/>
            <a:ext cx="3988500" cy="5338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8"/>
          <p:cNvSpPr txBox="1"/>
          <p:nvPr/>
        </p:nvSpPr>
        <p:spPr>
          <a:xfrm>
            <a:off x="457200" y="1444525"/>
            <a:ext cx="7519800" cy="18207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&lt;main&gt;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&lt;section&gt;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&lt;h2&gt;</a:t>
            </a:r>
            <a:r>
              <a:rPr lang="en" sz="1050">
                <a:solidFill>
                  <a:srgbClr val="1A1A1A"/>
                </a:solidFill>
                <a:highlight>
                  <a:srgbClr val="FFFFFF"/>
                </a:highlight>
                <a:latin typeface="Consolas"/>
                <a:ea typeface="Consolas"/>
                <a:cs typeface="Consolas"/>
                <a:sym typeface="Consolas"/>
              </a:rPr>
              <a:t>About me</a:t>
            </a:r>
            <a:r>
              <a:rPr lang="en" sz="1050">
                <a:solidFill>
                  <a:srgbClr val="398BC9"/>
                </a:solidFill>
                <a:highlight>
                  <a:srgbClr val="FFFFFF"/>
                </a:highlight>
                <a:latin typeface="Consolas"/>
                <a:ea typeface="Consolas"/>
                <a:cs typeface="Consolas"/>
                <a:sym typeface="Consolas"/>
              </a:rPr>
              <a:t>&lt;/h2&gt;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&lt;/section&gt;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&lt;/main&gt;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550">
              <a:solidFill>
                <a:srgbClr val="398BC9"/>
              </a:solidFill>
              <a:highlight>
                <a:srgbClr val="FFFFFF"/>
              </a:highlight>
              <a:latin typeface="Consolas"/>
              <a:ea typeface="Consolas"/>
              <a:cs typeface="Consolas"/>
              <a:sym typeface="Consolas"/>
            </a:endParaRPr>
          </a:p>
          <a:p>
            <a:pPr marL="0" lvl="0" indent="0" algn="l" rtl="0">
              <a:spcBef>
                <a:spcPts val="0"/>
              </a:spcBef>
              <a:spcAft>
                <a:spcPts val="0"/>
              </a:spcAft>
              <a:buNone/>
            </a:pPr>
            <a:endParaRPr>
              <a:latin typeface="Barlow Light"/>
              <a:ea typeface="Barlow Light"/>
              <a:cs typeface="Barlow Light"/>
              <a:sym typeface="Barlow 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59"/>
          <p:cNvSpPr txBox="1">
            <a:spLocks noGrp="1"/>
          </p:cNvSpPr>
          <p:nvPr>
            <p:ph type="title"/>
          </p:nvPr>
        </p:nvSpPr>
        <p:spPr>
          <a:xfrm>
            <a:off x="457200" y="515725"/>
            <a:ext cx="53691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Elements to use</a:t>
            </a:r>
            <a:endParaRPr>
              <a:solidFill>
                <a:srgbClr val="6463BD"/>
              </a:solidFill>
            </a:endParaRPr>
          </a:p>
          <a:p>
            <a:pPr marL="0" lvl="0" indent="0" algn="l" rtl="0">
              <a:spcBef>
                <a:spcPts val="0"/>
              </a:spcBef>
              <a:spcAft>
                <a:spcPts val="0"/>
              </a:spcAft>
              <a:buNone/>
            </a:pPr>
            <a:endParaRPr>
              <a:solidFill>
                <a:srgbClr val="6463BD"/>
              </a:solidFill>
            </a:endParaRPr>
          </a:p>
        </p:txBody>
      </p:sp>
      <p:sp>
        <p:nvSpPr>
          <p:cNvPr id="652" name="Google Shape;652;p59"/>
          <p:cNvSpPr/>
          <p:nvPr/>
        </p:nvSpPr>
        <p:spPr>
          <a:xfrm>
            <a:off x="5155550" y="-105925"/>
            <a:ext cx="3988500" cy="53382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9"/>
          <p:cNvSpPr txBox="1">
            <a:spLocks noGrp="1"/>
          </p:cNvSpPr>
          <p:nvPr>
            <p:ph type="body" idx="1"/>
          </p:nvPr>
        </p:nvSpPr>
        <p:spPr>
          <a:xfrm>
            <a:off x="457200" y="1444525"/>
            <a:ext cx="5047500" cy="825300"/>
          </a:xfrm>
          <a:prstGeom prst="rect">
            <a:avLst/>
          </a:prstGeom>
        </p:spPr>
        <p:txBody>
          <a:bodyPr spcFirstLastPara="1" wrap="square" lIns="91425" tIns="91425" rIns="91425" bIns="91425" anchor="t" anchorCtr="0">
            <a:noAutofit/>
          </a:bodyPr>
          <a:lstStyle/>
          <a:p>
            <a:pPr marL="457200" lvl="0" indent="-381000" algn="l" rtl="0">
              <a:lnSpc>
                <a:spcPct val="200000"/>
              </a:lnSpc>
              <a:spcBef>
                <a:spcPts val="0"/>
              </a:spcBef>
              <a:spcAft>
                <a:spcPts val="1000"/>
              </a:spcAft>
              <a:buSzPts val="2400"/>
              <a:buChar char="▹"/>
            </a:pPr>
            <a:r>
              <a:rPr lang="en"/>
              <a:t>div</a:t>
            </a:r>
            <a:endParaRPr/>
          </a:p>
        </p:txBody>
      </p:sp>
      <p:pic>
        <p:nvPicPr>
          <p:cNvPr id="654" name="Google Shape;654;p59"/>
          <p:cNvPicPr preferRelativeResize="0"/>
          <p:nvPr/>
        </p:nvPicPr>
        <p:blipFill>
          <a:blip r:embed="rId3">
            <a:alphaModFix/>
          </a:blip>
          <a:stretch>
            <a:fillRect/>
          </a:stretch>
        </p:blipFill>
        <p:spPr>
          <a:xfrm>
            <a:off x="5204183" y="-3285790"/>
            <a:ext cx="3939876" cy="10136750"/>
          </a:xfrm>
          <a:prstGeom prst="rect">
            <a:avLst/>
          </a:prstGeom>
          <a:noFill/>
          <a:ln>
            <a:noFill/>
          </a:ln>
        </p:spPr>
      </p:pic>
      <p:cxnSp>
        <p:nvCxnSpPr>
          <p:cNvPr id="655" name="Google Shape;655;p59"/>
          <p:cNvCxnSpPr/>
          <p:nvPr/>
        </p:nvCxnSpPr>
        <p:spPr>
          <a:xfrm rot="10800000" flipH="1">
            <a:off x="1748025" y="980950"/>
            <a:ext cx="4068300" cy="754500"/>
          </a:xfrm>
          <a:prstGeom prst="straightConnector1">
            <a:avLst/>
          </a:prstGeom>
          <a:noFill/>
          <a:ln w="19050" cap="flat" cmpd="sng">
            <a:solidFill>
              <a:srgbClr val="005282"/>
            </a:solidFill>
            <a:prstDash val="solid"/>
            <a:round/>
            <a:headEnd type="none" w="med" len="med"/>
            <a:tailEnd type="triangle" w="med" len="med"/>
          </a:ln>
        </p:spPr>
      </p:cxnSp>
      <p:sp>
        <p:nvSpPr>
          <p:cNvPr id="656" name="Google Shape;656;p59"/>
          <p:cNvSpPr/>
          <p:nvPr/>
        </p:nvSpPr>
        <p:spPr>
          <a:xfrm>
            <a:off x="5833275" y="388275"/>
            <a:ext cx="2586300" cy="1397400"/>
          </a:xfrm>
          <a:prstGeom prst="rect">
            <a:avLst/>
          </a:prstGeom>
          <a:noFill/>
          <a:ln w="19050" cap="flat" cmpd="sng">
            <a:solidFill>
              <a:srgbClr val="0B5394"/>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7" name="Google Shape;657;p59"/>
          <p:cNvCxnSpPr>
            <a:endCxn id="658" idx="1"/>
          </p:cNvCxnSpPr>
          <p:nvPr/>
        </p:nvCxnSpPr>
        <p:spPr>
          <a:xfrm rot="10800000" flipH="1">
            <a:off x="1263750" y="742350"/>
            <a:ext cx="5678100" cy="1879800"/>
          </a:xfrm>
          <a:prstGeom prst="straightConnector1">
            <a:avLst/>
          </a:prstGeom>
          <a:noFill/>
          <a:ln w="19050" cap="flat" cmpd="sng">
            <a:solidFill>
              <a:srgbClr val="38761D"/>
            </a:solidFill>
            <a:prstDash val="solid"/>
            <a:round/>
            <a:headEnd type="none" w="med" len="med"/>
            <a:tailEnd type="triangle" w="med" len="med"/>
          </a:ln>
        </p:spPr>
      </p:cxnSp>
      <p:sp>
        <p:nvSpPr>
          <p:cNvPr id="658" name="Google Shape;658;p59"/>
          <p:cNvSpPr/>
          <p:nvPr/>
        </p:nvSpPr>
        <p:spPr>
          <a:xfrm>
            <a:off x="6941850" y="465300"/>
            <a:ext cx="1389600" cy="554100"/>
          </a:xfrm>
          <a:prstGeom prst="rect">
            <a:avLst/>
          </a:prstGeom>
          <a:noFill/>
          <a:ln w="19050" cap="flat" cmpd="sng">
            <a:solidFill>
              <a:srgbClr val="38761D"/>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 name="Google Shape;659;p59"/>
          <p:cNvCxnSpPr>
            <a:endCxn id="660" idx="1"/>
          </p:cNvCxnSpPr>
          <p:nvPr/>
        </p:nvCxnSpPr>
        <p:spPr>
          <a:xfrm rot="10800000" flipH="1">
            <a:off x="1320300" y="1100625"/>
            <a:ext cx="5621700" cy="3250500"/>
          </a:xfrm>
          <a:prstGeom prst="straightConnector1">
            <a:avLst/>
          </a:prstGeom>
          <a:noFill/>
          <a:ln w="19050" cap="flat" cmpd="sng">
            <a:solidFill>
              <a:srgbClr val="20124D"/>
            </a:solidFill>
            <a:prstDash val="solid"/>
            <a:round/>
            <a:headEnd type="none" w="med" len="med"/>
            <a:tailEnd type="triangle" w="med" len="med"/>
          </a:ln>
        </p:spPr>
      </p:cxnSp>
      <p:sp>
        <p:nvSpPr>
          <p:cNvPr id="660" name="Google Shape;660;p59"/>
          <p:cNvSpPr/>
          <p:nvPr/>
        </p:nvSpPr>
        <p:spPr>
          <a:xfrm>
            <a:off x="6942000" y="1012725"/>
            <a:ext cx="421200" cy="175800"/>
          </a:xfrm>
          <a:prstGeom prst="rect">
            <a:avLst/>
          </a:prstGeom>
          <a:noFill/>
          <a:ln w="19050" cap="flat" cmpd="sng">
            <a:solidFill>
              <a:srgbClr val="20124D"/>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9"/>
          <p:cNvSpPr txBox="1"/>
          <p:nvPr/>
        </p:nvSpPr>
        <p:spPr>
          <a:xfrm>
            <a:off x="451845" y="2303890"/>
            <a:ext cx="3000000" cy="554100"/>
          </a:xfrm>
          <a:prstGeom prst="rect">
            <a:avLst/>
          </a:prstGeom>
          <a:noFill/>
          <a:ln>
            <a:noFill/>
          </a:ln>
        </p:spPr>
        <p:txBody>
          <a:bodyPr spcFirstLastPara="1" wrap="square" lIns="91425" tIns="91425" rIns="91425" bIns="91425" anchor="t" anchorCtr="0">
            <a:spAutoFit/>
          </a:bodyPr>
          <a:lstStyle/>
          <a:p>
            <a:pPr marL="457200" lvl="0" indent="-381000" algn="l" rtl="0">
              <a:lnSpc>
                <a:spcPct val="200000"/>
              </a:lnSpc>
              <a:spcBef>
                <a:spcPts val="0"/>
              </a:spcBef>
              <a:spcAft>
                <a:spcPts val="100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p</a:t>
            </a:r>
            <a:endParaRPr sz="2400">
              <a:solidFill>
                <a:schemeClr val="dk1"/>
              </a:solidFill>
              <a:latin typeface="Barlow Light"/>
              <a:ea typeface="Barlow Light"/>
              <a:cs typeface="Barlow Light"/>
              <a:sym typeface="Barlow Light"/>
            </a:endParaRPr>
          </a:p>
        </p:txBody>
      </p:sp>
      <p:sp>
        <p:nvSpPr>
          <p:cNvPr id="662" name="Google Shape;662;p59"/>
          <p:cNvSpPr txBox="1"/>
          <p:nvPr/>
        </p:nvSpPr>
        <p:spPr>
          <a:xfrm>
            <a:off x="461040" y="3162880"/>
            <a:ext cx="3000000" cy="554100"/>
          </a:xfrm>
          <a:prstGeom prst="rect">
            <a:avLst/>
          </a:prstGeom>
          <a:noFill/>
          <a:ln>
            <a:noFill/>
          </a:ln>
        </p:spPr>
        <p:txBody>
          <a:bodyPr spcFirstLastPara="1" wrap="square" lIns="91425" tIns="91425" rIns="91425" bIns="91425" anchor="t" anchorCtr="0">
            <a:spAutoFit/>
          </a:bodyPr>
          <a:lstStyle/>
          <a:p>
            <a:pPr marL="457200" lvl="0" indent="-381000" algn="l" rtl="0">
              <a:lnSpc>
                <a:spcPct val="200000"/>
              </a:lnSpc>
              <a:spcBef>
                <a:spcPts val="0"/>
              </a:spcBef>
              <a:spcAft>
                <a:spcPts val="1000"/>
              </a:spcAft>
              <a:buClr>
                <a:srgbClr val="A5B0FE"/>
              </a:buClr>
              <a:buSzPts val="2400"/>
              <a:buFont typeface="Barlow Light"/>
              <a:buChar char="▹"/>
            </a:pPr>
            <a:r>
              <a:rPr lang="en" sz="2400">
                <a:solidFill>
                  <a:schemeClr val="dk1"/>
                </a:solidFill>
                <a:latin typeface="Barlow Light"/>
                <a:ea typeface="Barlow Light"/>
                <a:cs typeface="Barlow Light"/>
                <a:sym typeface="Barlow Light"/>
              </a:rPr>
              <a:t>img</a:t>
            </a:r>
            <a:endParaRPr sz="2400">
              <a:solidFill>
                <a:schemeClr val="dk1"/>
              </a:solidFill>
              <a:latin typeface="Barlow Light"/>
              <a:ea typeface="Barlow Light"/>
              <a:cs typeface="Barlow Light"/>
              <a:sym typeface="Barlow Light"/>
            </a:endParaRPr>
          </a:p>
        </p:txBody>
      </p:sp>
      <p:cxnSp>
        <p:nvCxnSpPr>
          <p:cNvPr id="663" name="Google Shape;663;p59"/>
          <p:cNvCxnSpPr/>
          <p:nvPr/>
        </p:nvCxnSpPr>
        <p:spPr>
          <a:xfrm rot="10800000" flipH="1">
            <a:off x="1597125" y="1326850"/>
            <a:ext cx="4370100" cy="2131500"/>
          </a:xfrm>
          <a:prstGeom prst="straightConnector1">
            <a:avLst/>
          </a:prstGeom>
          <a:noFill/>
          <a:ln w="19050" cap="flat" cmpd="sng">
            <a:solidFill>
              <a:srgbClr val="96928F"/>
            </a:solidFill>
            <a:prstDash val="solid"/>
            <a:round/>
            <a:headEnd type="none" w="med" len="med"/>
            <a:tailEnd type="triangle" w="med" len="med"/>
          </a:ln>
        </p:spPr>
      </p:cxnSp>
      <p:sp>
        <p:nvSpPr>
          <p:cNvPr id="664" name="Google Shape;664;p59"/>
          <p:cNvSpPr/>
          <p:nvPr/>
        </p:nvSpPr>
        <p:spPr>
          <a:xfrm>
            <a:off x="5967225" y="465300"/>
            <a:ext cx="936900" cy="1194600"/>
          </a:xfrm>
          <a:prstGeom prst="rect">
            <a:avLst/>
          </a:prstGeom>
          <a:noFill/>
          <a:ln w="19050" cap="flat" cmpd="sng">
            <a:solidFill>
              <a:srgbClr val="96928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9"/>
          <p:cNvSpPr txBox="1"/>
          <p:nvPr/>
        </p:nvSpPr>
        <p:spPr>
          <a:xfrm>
            <a:off x="461040" y="4033265"/>
            <a:ext cx="3000000" cy="554100"/>
          </a:xfrm>
          <a:prstGeom prst="rect">
            <a:avLst/>
          </a:prstGeom>
          <a:noFill/>
          <a:ln>
            <a:noFill/>
          </a:ln>
        </p:spPr>
        <p:txBody>
          <a:bodyPr spcFirstLastPara="1" wrap="square" lIns="91425" tIns="91425" rIns="91425" bIns="91425" anchor="t" anchorCtr="0">
            <a:spAutoFit/>
          </a:bodyPr>
          <a:lstStyle/>
          <a:p>
            <a:pPr marL="457200" lvl="0" indent="-381000" algn="l" rtl="0">
              <a:lnSpc>
                <a:spcPct val="200000"/>
              </a:lnSpc>
              <a:spcBef>
                <a:spcPts val="0"/>
              </a:spcBef>
              <a:spcAft>
                <a:spcPts val="1000"/>
              </a:spcAft>
              <a:buClr>
                <a:srgbClr val="A5B0FE"/>
              </a:buClr>
              <a:buSzPts val="2400"/>
              <a:buFont typeface="Barlow Light"/>
              <a:buChar char="▹"/>
            </a:pPr>
            <a:r>
              <a:rPr lang="en" sz="2400">
                <a:solidFill>
                  <a:schemeClr val="dk1"/>
                </a:solidFill>
                <a:latin typeface="Barlow Light"/>
                <a:ea typeface="Barlow Light"/>
                <a:cs typeface="Barlow Light"/>
                <a:sym typeface="Barlow Light"/>
              </a:rPr>
              <a:t>a</a:t>
            </a:r>
            <a:endParaRPr sz="2400">
              <a:solidFill>
                <a:schemeClr val="dk1"/>
              </a:solidFill>
              <a:latin typeface="Barlow Light"/>
              <a:ea typeface="Barlow Light"/>
              <a:cs typeface="Barlow Light"/>
              <a:sym typeface="Barlow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6"/>
                                        </p:tgtEl>
                                        <p:attrNameLst>
                                          <p:attrName>style.visibility</p:attrName>
                                        </p:attrNameLst>
                                      </p:cBhvr>
                                      <p:to>
                                        <p:strVal val="visible"/>
                                      </p:to>
                                    </p:set>
                                    <p:animEffect transition="in" filter="fade">
                                      <p:cBhvr>
                                        <p:cTn id="7" dur="1000"/>
                                        <p:tgtEl>
                                          <p:spTgt spid="656"/>
                                        </p:tgtEl>
                                      </p:cBhvr>
                                    </p:animEffect>
                                  </p:childTnLst>
                                </p:cTn>
                              </p:par>
                              <p:par>
                                <p:cTn id="8" presetID="10" presetClass="entr" presetSubtype="0" fill="hold" nodeType="withEffect">
                                  <p:stCondLst>
                                    <p:cond delay="0"/>
                                  </p:stCondLst>
                                  <p:childTnLst>
                                    <p:set>
                                      <p:cBhvr>
                                        <p:cTn id="9" dur="1" fill="hold">
                                          <p:stCondLst>
                                            <p:cond delay="0"/>
                                          </p:stCondLst>
                                        </p:cTn>
                                        <p:tgtEl>
                                          <p:spTgt spid="655"/>
                                        </p:tgtEl>
                                        <p:attrNameLst>
                                          <p:attrName>style.visibility</p:attrName>
                                        </p:attrNameLst>
                                      </p:cBhvr>
                                      <p:to>
                                        <p:strVal val="visible"/>
                                      </p:to>
                                    </p:set>
                                    <p:animEffect transition="in" filter="fade">
                                      <p:cBhvr>
                                        <p:cTn id="10" dur="1000"/>
                                        <p:tgtEl>
                                          <p:spTgt spid="65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53"/>
                                        </p:tgtEl>
                                        <p:attrNameLst>
                                          <p:attrName>style.visibility</p:attrName>
                                        </p:attrNameLst>
                                      </p:cBhvr>
                                      <p:to>
                                        <p:strVal val="visible"/>
                                      </p:to>
                                    </p:set>
                                    <p:animEffect transition="in" filter="fade">
                                      <p:cBhvr>
                                        <p:cTn id="15" dur="1000"/>
                                        <p:tgtEl>
                                          <p:spTgt spid="65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57"/>
                                        </p:tgtEl>
                                        <p:attrNameLst>
                                          <p:attrName>style.visibility</p:attrName>
                                        </p:attrNameLst>
                                      </p:cBhvr>
                                      <p:to>
                                        <p:strVal val="visible"/>
                                      </p:to>
                                    </p:set>
                                    <p:animEffect transition="in" filter="fade">
                                      <p:cBhvr>
                                        <p:cTn id="20" dur="1000"/>
                                        <p:tgtEl>
                                          <p:spTgt spid="657"/>
                                        </p:tgtEl>
                                      </p:cBhvr>
                                    </p:animEffect>
                                  </p:childTnLst>
                                </p:cTn>
                              </p:par>
                              <p:par>
                                <p:cTn id="21" presetID="10" presetClass="entr" presetSubtype="0" fill="hold" nodeType="withEffect">
                                  <p:stCondLst>
                                    <p:cond delay="0"/>
                                  </p:stCondLst>
                                  <p:childTnLst>
                                    <p:set>
                                      <p:cBhvr>
                                        <p:cTn id="22" dur="1" fill="hold">
                                          <p:stCondLst>
                                            <p:cond delay="0"/>
                                          </p:stCondLst>
                                        </p:cTn>
                                        <p:tgtEl>
                                          <p:spTgt spid="658"/>
                                        </p:tgtEl>
                                        <p:attrNameLst>
                                          <p:attrName>style.visibility</p:attrName>
                                        </p:attrNameLst>
                                      </p:cBhvr>
                                      <p:to>
                                        <p:strVal val="visible"/>
                                      </p:to>
                                    </p:set>
                                    <p:animEffect transition="in" filter="fade">
                                      <p:cBhvr>
                                        <p:cTn id="23" dur="1000"/>
                                        <p:tgtEl>
                                          <p:spTgt spid="65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61"/>
                                        </p:tgtEl>
                                        <p:attrNameLst>
                                          <p:attrName>style.visibility</p:attrName>
                                        </p:attrNameLst>
                                      </p:cBhvr>
                                      <p:to>
                                        <p:strVal val="visible"/>
                                      </p:to>
                                    </p:set>
                                    <p:animEffect transition="in" filter="fade">
                                      <p:cBhvr>
                                        <p:cTn id="28" dur="1000"/>
                                        <p:tgtEl>
                                          <p:spTgt spid="66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64"/>
                                        </p:tgtEl>
                                        <p:attrNameLst>
                                          <p:attrName>style.visibility</p:attrName>
                                        </p:attrNameLst>
                                      </p:cBhvr>
                                      <p:to>
                                        <p:strVal val="visible"/>
                                      </p:to>
                                    </p:set>
                                    <p:animEffect transition="in" filter="fade">
                                      <p:cBhvr>
                                        <p:cTn id="33" dur="1000"/>
                                        <p:tgtEl>
                                          <p:spTgt spid="664"/>
                                        </p:tgtEl>
                                      </p:cBhvr>
                                    </p:animEffect>
                                  </p:childTnLst>
                                </p:cTn>
                              </p:par>
                              <p:par>
                                <p:cTn id="34" presetID="10" presetClass="entr" presetSubtype="0" fill="hold" nodeType="withEffect">
                                  <p:stCondLst>
                                    <p:cond delay="0"/>
                                  </p:stCondLst>
                                  <p:childTnLst>
                                    <p:set>
                                      <p:cBhvr>
                                        <p:cTn id="35" dur="1" fill="hold">
                                          <p:stCondLst>
                                            <p:cond delay="0"/>
                                          </p:stCondLst>
                                        </p:cTn>
                                        <p:tgtEl>
                                          <p:spTgt spid="663"/>
                                        </p:tgtEl>
                                        <p:attrNameLst>
                                          <p:attrName>style.visibility</p:attrName>
                                        </p:attrNameLst>
                                      </p:cBhvr>
                                      <p:to>
                                        <p:strVal val="visible"/>
                                      </p:to>
                                    </p:set>
                                    <p:animEffect transition="in" filter="fade">
                                      <p:cBhvr>
                                        <p:cTn id="36" dur="1000"/>
                                        <p:tgtEl>
                                          <p:spTgt spid="66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62"/>
                                        </p:tgtEl>
                                        <p:attrNameLst>
                                          <p:attrName>style.visibility</p:attrName>
                                        </p:attrNameLst>
                                      </p:cBhvr>
                                      <p:to>
                                        <p:strVal val="visible"/>
                                      </p:to>
                                    </p:set>
                                    <p:animEffect transition="in" filter="fade">
                                      <p:cBhvr>
                                        <p:cTn id="41" dur="1000"/>
                                        <p:tgtEl>
                                          <p:spTgt spid="662"/>
                                        </p:tgtEl>
                                      </p:cBhvr>
                                    </p:animEffect>
                                  </p:childTnLst>
                                </p:cTn>
                              </p:par>
                              <p:par>
                                <p:cTn id="42" presetID="10" presetClass="entr" presetSubtype="0" fill="hold" nodeType="withEffect">
                                  <p:stCondLst>
                                    <p:cond delay="0"/>
                                  </p:stCondLst>
                                  <p:childTnLst>
                                    <p:set>
                                      <p:cBhvr>
                                        <p:cTn id="43" dur="1" fill="hold">
                                          <p:stCondLst>
                                            <p:cond delay="0"/>
                                          </p:stCondLst>
                                        </p:cTn>
                                        <p:tgtEl>
                                          <p:spTgt spid="660"/>
                                        </p:tgtEl>
                                        <p:attrNameLst>
                                          <p:attrName>style.visibility</p:attrName>
                                        </p:attrNameLst>
                                      </p:cBhvr>
                                      <p:to>
                                        <p:strVal val="visible"/>
                                      </p:to>
                                    </p:set>
                                    <p:animEffect transition="in" filter="fade">
                                      <p:cBhvr>
                                        <p:cTn id="44" dur="1000"/>
                                        <p:tgtEl>
                                          <p:spTgt spid="66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59"/>
                                        </p:tgtEl>
                                        <p:attrNameLst>
                                          <p:attrName>style.visibility</p:attrName>
                                        </p:attrNameLst>
                                      </p:cBhvr>
                                      <p:to>
                                        <p:strVal val="visible"/>
                                      </p:to>
                                    </p:set>
                                    <p:animEffect transition="in" filter="fade">
                                      <p:cBhvr>
                                        <p:cTn id="49" dur="1000"/>
                                        <p:tgtEl>
                                          <p:spTgt spid="65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665"/>
                                        </p:tgtEl>
                                        <p:attrNameLst>
                                          <p:attrName>style.visibility</p:attrName>
                                        </p:attrNameLst>
                                      </p:cBhvr>
                                      <p:to>
                                        <p:strVal val="visible"/>
                                      </p:to>
                                    </p:set>
                                    <p:animEffect transition="in" filter="fade">
                                      <p:cBhvr>
                                        <p:cTn id="54" dur="1000"/>
                                        <p:tgtEl>
                                          <p:spTgt spid="6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60"/>
          <p:cNvSpPr txBox="1">
            <a:spLocks noGrp="1"/>
          </p:cNvSpPr>
          <p:nvPr>
            <p:ph type="title"/>
          </p:nvPr>
        </p:nvSpPr>
        <p:spPr>
          <a:xfrm>
            <a:off x="457200" y="515725"/>
            <a:ext cx="53691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Elements to use</a:t>
            </a:r>
            <a:endParaRPr>
              <a:solidFill>
                <a:srgbClr val="6463BD"/>
              </a:solidFill>
            </a:endParaRPr>
          </a:p>
          <a:p>
            <a:pPr marL="0" lvl="0" indent="0" algn="l" rtl="0">
              <a:spcBef>
                <a:spcPts val="0"/>
              </a:spcBef>
              <a:spcAft>
                <a:spcPts val="0"/>
              </a:spcAft>
              <a:buNone/>
            </a:pPr>
            <a:endParaRPr>
              <a:solidFill>
                <a:srgbClr val="6463BD"/>
              </a:solidFill>
            </a:endParaRPr>
          </a:p>
        </p:txBody>
      </p:sp>
      <p:sp>
        <p:nvSpPr>
          <p:cNvPr id="671" name="Google Shape;671;p60"/>
          <p:cNvSpPr/>
          <p:nvPr/>
        </p:nvSpPr>
        <p:spPr>
          <a:xfrm>
            <a:off x="5155550" y="-105925"/>
            <a:ext cx="3988500" cy="5338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60"/>
          <p:cNvSpPr txBox="1"/>
          <p:nvPr/>
        </p:nvSpPr>
        <p:spPr>
          <a:xfrm>
            <a:off x="457200" y="1238725"/>
            <a:ext cx="8320800" cy="40140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&lt;main&gt;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&lt;section&gt;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&lt;h2&gt;</a:t>
            </a:r>
            <a:r>
              <a:rPr lang="en" sz="1050">
                <a:solidFill>
                  <a:srgbClr val="1A1A1A"/>
                </a:solidFill>
                <a:highlight>
                  <a:srgbClr val="FFFFFF"/>
                </a:highlight>
                <a:latin typeface="Consolas"/>
                <a:ea typeface="Consolas"/>
                <a:cs typeface="Consolas"/>
                <a:sym typeface="Consolas"/>
              </a:rPr>
              <a:t>About me</a:t>
            </a:r>
            <a:r>
              <a:rPr lang="en" sz="1050">
                <a:solidFill>
                  <a:srgbClr val="398BC9"/>
                </a:solidFill>
                <a:highlight>
                  <a:srgbClr val="FFFFFF"/>
                </a:highlight>
                <a:latin typeface="Consolas"/>
                <a:ea typeface="Consolas"/>
                <a:cs typeface="Consolas"/>
                <a:sym typeface="Consolas"/>
              </a:rPr>
              <a:t>&lt;/h2&gt;</a:t>
            </a:r>
            <a:br>
              <a:rPr lang="en" sz="1050">
                <a:solidFill>
                  <a:srgbClr val="398BC9"/>
                </a:solidFill>
                <a:highlight>
                  <a:srgbClr val="FFFFFF"/>
                </a:highlight>
                <a:latin typeface="Consolas"/>
                <a:ea typeface="Consolas"/>
                <a:cs typeface="Consolas"/>
                <a:sym typeface="Consolas"/>
              </a:rPr>
            </a:br>
            <a:r>
              <a:rPr lang="en" sz="1050">
                <a:solidFill>
                  <a:srgbClr val="398BC9"/>
                </a:solidFill>
                <a:highlight>
                  <a:srgbClr val="FFFFFF"/>
                </a:highlight>
                <a:latin typeface="Consolas"/>
                <a:ea typeface="Consolas"/>
                <a:cs typeface="Consolas"/>
                <a:sym typeface="Consolas"/>
              </a:rPr>
              <a:t>	   &lt;div&gt;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&lt;img</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src</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"images/jo.jpg"</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alt</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 photograph of Jo. She is a white woman in her 30s who is sm..."</a:t>
            </a:r>
            <a:r>
              <a:rPr lang="en" sz="1050">
                <a:solidFill>
                  <a:srgbClr val="398BC9"/>
                </a:solidFill>
                <a:highlight>
                  <a:srgbClr val="FFFFFF"/>
                </a:highlight>
                <a:latin typeface="Consolas"/>
                <a:ea typeface="Consolas"/>
                <a:cs typeface="Consolas"/>
                <a:sym typeface="Consolas"/>
              </a:rPr>
              <a:t>&gt;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&lt;p&gt;</a:t>
            </a:r>
            <a:r>
              <a:rPr lang="en" sz="1050">
                <a:solidFill>
                  <a:srgbClr val="1A1A1A"/>
                </a:solidFill>
                <a:highlight>
                  <a:srgbClr val="FFFFFF"/>
                </a:highlight>
                <a:latin typeface="Consolas"/>
                <a:ea typeface="Consolas"/>
                <a:cs typeface="Consolas"/>
                <a:sym typeface="Consolas"/>
              </a:rPr>
              <a:t>Lorem ipsum dolor sit, amet consectetur adipisicing elit. Excepturi neque, ipsa animi maitis</a:t>
            </a:r>
            <a:br>
              <a:rPr lang="en" sz="1050">
                <a:solidFill>
                  <a:srgbClr val="1A1A1A"/>
                </a:solidFill>
                <a:highlight>
                  <a:srgbClr val="FFFFFF"/>
                </a:highlight>
                <a:latin typeface="Consolas"/>
                <a:ea typeface="Consolas"/>
                <a:cs typeface="Consolas"/>
                <a:sym typeface="Consolas"/>
              </a:rPr>
            </a:br>
            <a:r>
              <a:rPr lang="en" sz="1050">
                <a:solidFill>
                  <a:srgbClr val="1A1A1A"/>
                </a:solidFill>
                <a:highlight>
                  <a:srgbClr val="FFFFFF"/>
                </a:highlight>
                <a:latin typeface="Consolas"/>
                <a:ea typeface="Consolas"/>
                <a:cs typeface="Consolas"/>
                <a:sym typeface="Consolas"/>
              </a:rPr>
              <a:t>                 fuga numquam voluptate architecto itaque molestiae.</a:t>
            </a:r>
            <a:r>
              <a:rPr lang="en" sz="1050">
                <a:solidFill>
                  <a:srgbClr val="398BC9"/>
                </a:solidFill>
                <a:highlight>
                  <a:srgbClr val="FFFFFF"/>
                </a:highlight>
                <a:latin typeface="Consolas"/>
                <a:ea typeface="Consolas"/>
                <a:cs typeface="Consolas"/>
                <a:sym typeface="Consolas"/>
              </a:rPr>
              <a:t>&lt;/p&gt;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&lt;p&gt;</a:t>
            </a:r>
            <a:r>
              <a:rPr lang="en" sz="1050">
                <a:solidFill>
                  <a:srgbClr val="1A1A1A"/>
                </a:solidFill>
                <a:highlight>
                  <a:srgbClr val="FFFFFF"/>
                </a:highlight>
                <a:latin typeface="Consolas"/>
                <a:ea typeface="Consolas"/>
                <a:cs typeface="Consolas"/>
                <a:sym typeface="Consolas"/>
              </a:rPr>
              <a:t>Lorem ipsum dolor sit, amet consectetur adipisicing elit. Excepturi neque, ipsa animi maiores</a:t>
            </a:r>
            <a:br>
              <a:rPr lang="en" sz="1050">
                <a:solidFill>
                  <a:srgbClr val="1A1A1A"/>
                </a:solidFill>
                <a:highlight>
                  <a:srgbClr val="FFFFFF"/>
                </a:highlight>
                <a:latin typeface="Consolas"/>
                <a:ea typeface="Consolas"/>
                <a:cs typeface="Consolas"/>
                <a:sym typeface="Consolas"/>
              </a:rPr>
            </a:br>
            <a:r>
              <a:rPr lang="en" sz="1050">
                <a:solidFill>
                  <a:srgbClr val="1A1A1A"/>
                </a:solidFill>
                <a:highlight>
                  <a:srgbClr val="FFFFFF"/>
                </a:highlight>
                <a:latin typeface="Consolas"/>
                <a:ea typeface="Consolas"/>
                <a:cs typeface="Consolas"/>
                <a:sym typeface="Consolas"/>
              </a:rPr>
              <a:t>                 repellendu</a:t>
            </a:r>
            <a:r>
              <a:rPr lang="en" sz="1050">
                <a:solidFill>
                  <a:srgbClr val="398BC9"/>
                </a:solidFill>
                <a:highlight>
                  <a:srgbClr val="FFFFFF"/>
                </a:highlight>
                <a:latin typeface="Consolas"/>
                <a:ea typeface="Consolas"/>
                <a:cs typeface="Consolas"/>
                <a:sym typeface="Consolas"/>
              </a:rPr>
              <a:t>&lt;/p&gt;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&lt;p&gt;</a:t>
            </a:r>
            <a:r>
              <a:rPr lang="en" sz="1050">
                <a:solidFill>
                  <a:srgbClr val="1A1A1A"/>
                </a:solidFill>
                <a:highlight>
                  <a:srgbClr val="FFFFFF"/>
                </a:highlight>
                <a:latin typeface="Consolas"/>
                <a:ea typeface="Consolas"/>
                <a:cs typeface="Consolas"/>
                <a:sym typeface="Consolas"/>
              </a:rPr>
              <a:t>consequatur blanditiis inventore debitis fuga numquam voluptate architecto itaque molestiae. </a:t>
            </a:r>
            <a:br>
              <a:rPr lang="en" sz="1050">
                <a:solidFill>
                  <a:srgbClr val="1A1A1A"/>
                </a:solidFill>
                <a:highlight>
                  <a:srgbClr val="FFFFFF"/>
                </a:highlight>
                <a:latin typeface="Consolas"/>
                <a:ea typeface="Consolas"/>
                <a:cs typeface="Consolas"/>
                <a:sym typeface="Consolas"/>
              </a:rPr>
            </a:br>
            <a:r>
              <a:rPr lang="en" sz="1050">
                <a:solidFill>
                  <a:srgbClr val="1A1A1A"/>
                </a:solidFill>
                <a:highlight>
                  <a:srgbClr val="FFFFFF"/>
                </a:highlight>
                <a:latin typeface="Consolas"/>
                <a:ea typeface="Consolas"/>
                <a:cs typeface="Consolas"/>
                <a:sym typeface="Consolas"/>
              </a:rPr>
              <a:t>                 Lorem ipsum dolor sit, amet consectetur adipisicing elit.</a:t>
            </a:r>
            <a:r>
              <a:rPr lang="en" sz="1050">
                <a:solidFill>
                  <a:srgbClr val="398BC9"/>
                </a:solidFill>
                <a:highlight>
                  <a:srgbClr val="FFFFFF"/>
                </a:highlight>
                <a:latin typeface="Consolas"/>
                <a:ea typeface="Consolas"/>
                <a:cs typeface="Consolas"/>
                <a:sym typeface="Consolas"/>
              </a:rPr>
              <a:t>&lt;/p&gt;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"www.resume.com"</a:t>
            </a:r>
            <a:r>
              <a:rPr lang="en" sz="1050">
                <a:solidFill>
                  <a:srgbClr val="398BC9"/>
                </a:solidFill>
                <a:highlight>
                  <a:srgbClr val="FFFFFF"/>
                </a:highlight>
                <a:latin typeface="Consolas"/>
                <a:ea typeface="Consolas"/>
                <a:cs typeface="Consolas"/>
                <a:sym typeface="Consolas"/>
              </a:rPr>
              <a:t>&gt;</a:t>
            </a:r>
            <a:r>
              <a:rPr lang="en" sz="1050">
                <a:solidFill>
                  <a:srgbClr val="1A1A1A"/>
                </a:solidFill>
                <a:highlight>
                  <a:srgbClr val="FFFFFF"/>
                </a:highlight>
                <a:latin typeface="Consolas"/>
                <a:ea typeface="Consolas"/>
                <a:cs typeface="Consolas"/>
                <a:sym typeface="Consolas"/>
              </a:rPr>
              <a:t>My Resume</a:t>
            </a:r>
            <a:r>
              <a:rPr lang="en" sz="1050">
                <a:solidFill>
                  <a:srgbClr val="398BC9"/>
                </a:solidFill>
                <a:highlight>
                  <a:srgbClr val="FFFFFF"/>
                </a:highlight>
                <a:latin typeface="Consolas"/>
                <a:ea typeface="Consolas"/>
                <a:cs typeface="Consolas"/>
                <a:sym typeface="Consolas"/>
              </a:rPr>
              <a:t>&lt;/a&gt;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&lt;/div&gt;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&lt;/section&gt;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&lt;/main&gt;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550">
              <a:solidFill>
                <a:srgbClr val="398BC9"/>
              </a:solidFill>
              <a:highlight>
                <a:srgbClr val="FFFFFF"/>
              </a:highlight>
              <a:latin typeface="Consolas"/>
              <a:ea typeface="Consolas"/>
              <a:cs typeface="Consolas"/>
              <a:sym typeface="Consolas"/>
            </a:endParaRPr>
          </a:p>
          <a:p>
            <a:pPr marL="0" lvl="0" indent="0" algn="l" rtl="0">
              <a:spcBef>
                <a:spcPts val="0"/>
              </a:spcBef>
              <a:spcAft>
                <a:spcPts val="0"/>
              </a:spcAft>
              <a:buNone/>
            </a:pPr>
            <a:endParaRPr>
              <a:latin typeface="Barlow Light"/>
              <a:ea typeface="Barlow Light"/>
              <a:cs typeface="Barlow Light"/>
              <a:sym typeface="Barlow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61"/>
          <p:cNvSpPr txBox="1">
            <a:spLocks noGrp="1"/>
          </p:cNvSpPr>
          <p:nvPr>
            <p:ph type="title"/>
          </p:nvPr>
        </p:nvSpPr>
        <p:spPr>
          <a:xfrm>
            <a:off x="457200" y="515725"/>
            <a:ext cx="53691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Elements to use</a:t>
            </a:r>
            <a:endParaRPr>
              <a:solidFill>
                <a:srgbClr val="6463BD"/>
              </a:solidFill>
            </a:endParaRPr>
          </a:p>
          <a:p>
            <a:pPr marL="0" lvl="0" indent="0" algn="l" rtl="0">
              <a:spcBef>
                <a:spcPts val="0"/>
              </a:spcBef>
              <a:spcAft>
                <a:spcPts val="0"/>
              </a:spcAft>
              <a:buNone/>
            </a:pPr>
            <a:endParaRPr>
              <a:solidFill>
                <a:srgbClr val="6463BD"/>
              </a:solidFill>
            </a:endParaRPr>
          </a:p>
        </p:txBody>
      </p:sp>
      <p:sp>
        <p:nvSpPr>
          <p:cNvPr id="678" name="Google Shape;678;p61"/>
          <p:cNvSpPr/>
          <p:nvPr/>
        </p:nvSpPr>
        <p:spPr>
          <a:xfrm>
            <a:off x="5155550" y="-105925"/>
            <a:ext cx="3988500" cy="53382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61"/>
          <p:cNvSpPr txBox="1">
            <a:spLocks noGrp="1"/>
          </p:cNvSpPr>
          <p:nvPr>
            <p:ph type="body" idx="1"/>
          </p:nvPr>
        </p:nvSpPr>
        <p:spPr>
          <a:xfrm>
            <a:off x="457200" y="1444525"/>
            <a:ext cx="5047500" cy="825300"/>
          </a:xfrm>
          <a:prstGeom prst="rect">
            <a:avLst/>
          </a:prstGeom>
        </p:spPr>
        <p:txBody>
          <a:bodyPr spcFirstLastPara="1" wrap="square" lIns="91425" tIns="91425" rIns="91425" bIns="91425" anchor="t" anchorCtr="0">
            <a:noAutofit/>
          </a:bodyPr>
          <a:lstStyle/>
          <a:p>
            <a:pPr marL="457200" lvl="0" indent="-381000" algn="l" rtl="0">
              <a:lnSpc>
                <a:spcPct val="200000"/>
              </a:lnSpc>
              <a:spcBef>
                <a:spcPts val="0"/>
              </a:spcBef>
              <a:spcAft>
                <a:spcPts val="1000"/>
              </a:spcAft>
              <a:buSzPts val="2400"/>
              <a:buChar char="▹"/>
            </a:pPr>
            <a:r>
              <a:rPr lang="en"/>
              <a:t>blockquote</a:t>
            </a:r>
            <a:endParaRPr/>
          </a:p>
        </p:txBody>
      </p:sp>
      <p:pic>
        <p:nvPicPr>
          <p:cNvPr id="680" name="Google Shape;680;p61"/>
          <p:cNvPicPr preferRelativeResize="0"/>
          <p:nvPr/>
        </p:nvPicPr>
        <p:blipFill>
          <a:blip r:embed="rId3">
            <a:alphaModFix/>
          </a:blip>
          <a:stretch>
            <a:fillRect/>
          </a:stretch>
        </p:blipFill>
        <p:spPr>
          <a:xfrm>
            <a:off x="5204183" y="-3285790"/>
            <a:ext cx="3939876" cy="10136750"/>
          </a:xfrm>
          <a:prstGeom prst="rect">
            <a:avLst/>
          </a:prstGeom>
          <a:noFill/>
          <a:ln>
            <a:noFill/>
          </a:ln>
        </p:spPr>
      </p:pic>
      <p:cxnSp>
        <p:nvCxnSpPr>
          <p:cNvPr id="681" name="Google Shape;681;p61"/>
          <p:cNvCxnSpPr>
            <a:endCxn id="682" idx="1"/>
          </p:cNvCxnSpPr>
          <p:nvPr/>
        </p:nvCxnSpPr>
        <p:spPr>
          <a:xfrm>
            <a:off x="2577975" y="1804725"/>
            <a:ext cx="3255300" cy="191700"/>
          </a:xfrm>
          <a:prstGeom prst="straightConnector1">
            <a:avLst/>
          </a:prstGeom>
          <a:noFill/>
          <a:ln w="19050" cap="flat" cmpd="sng">
            <a:solidFill>
              <a:srgbClr val="005282"/>
            </a:solidFill>
            <a:prstDash val="solid"/>
            <a:round/>
            <a:headEnd type="none" w="med" len="med"/>
            <a:tailEnd type="triangle" w="med" len="med"/>
          </a:ln>
        </p:spPr>
      </p:cxnSp>
      <p:sp>
        <p:nvSpPr>
          <p:cNvPr id="682" name="Google Shape;682;p61"/>
          <p:cNvSpPr/>
          <p:nvPr/>
        </p:nvSpPr>
        <p:spPr>
          <a:xfrm>
            <a:off x="5833275" y="1829775"/>
            <a:ext cx="2586300" cy="333300"/>
          </a:xfrm>
          <a:prstGeom prst="rect">
            <a:avLst/>
          </a:prstGeom>
          <a:noFill/>
          <a:ln w="19050" cap="flat" cmpd="sng">
            <a:solidFill>
              <a:srgbClr val="0B5394"/>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3" name="Google Shape;683;p61"/>
          <p:cNvCxnSpPr>
            <a:endCxn id="684" idx="1"/>
          </p:cNvCxnSpPr>
          <p:nvPr/>
        </p:nvCxnSpPr>
        <p:spPr>
          <a:xfrm rot="10800000" flipH="1">
            <a:off x="1641032" y="2064914"/>
            <a:ext cx="5206500" cy="531900"/>
          </a:xfrm>
          <a:prstGeom prst="straightConnector1">
            <a:avLst/>
          </a:prstGeom>
          <a:noFill/>
          <a:ln w="19050" cap="flat" cmpd="sng">
            <a:solidFill>
              <a:srgbClr val="38761D"/>
            </a:solidFill>
            <a:prstDash val="solid"/>
            <a:round/>
            <a:headEnd type="none" w="med" len="med"/>
            <a:tailEnd type="triangle" w="med" len="med"/>
          </a:ln>
        </p:spPr>
      </p:cxnSp>
      <p:sp>
        <p:nvSpPr>
          <p:cNvPr id="684" name="Google Shape;684;p61"/>
          <p:cNvSpPr/>
          <p:nvPr/>
        </p:nvSpPr>
        <p:spPr>
          <a:xfrm>
            <a:off x="6847532" y="2024714"/>
            <a:ext cx="679200" cy="80400"/>
          </a:xfrm>
          <a:prstGeom prst="rect">
            <a:avLst/>
          </a:prstGeom>
          <a:noFill/>
          <a:ln w="19050" cap="flat" cmpd="sng">
            <a:solidFill>
              <a:srgbClr val="38761D"/>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61"/>
          <p:cNvSpPr txBox="1"/>
          <p:nvPr/>
        </p:nvSpPr>
        <p:spPr>
          <a:xfrm>
            <a:off x="451845" y="2303890"/>
            <a:ext cx="3000000" cy="554100"/>
          </a:xfrm>
          <a:prstGeom prst="rect">
            <a:avLst/>
          </a:prstGeom>
          <a:noFill/>
          <a:ln>
            <a:noFill/>
          </a:ln>
        </p:spPr>
        <p:txBody>
          <a:bodyPr spcFirstLastPara="1" wrap="square" lIns="91425" tIns="91425" rIns="91425" bIns="91425" anchor="t" anchorCtr="0">
            <a:spAutoFit/>
          </a:bodyPr>
          <a:lstStyle/>
          <a:p>
            <a:pPr marL="457200" lvl="0" indent="-381000" algn="l" rtl="0">
              <a:lnSpc>
                <a:spcPct val="200000"/>
              </a:lnSpc>
              <a:spcBef>
                <a:spcPts val="0"/>
              </a:spcBef>
              <a:spcAft>
                <a:spcPts val="100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cite</a:t>
            </a:r>
            <a:endParaRPr sz="2400">
              <a:solidFill>
                <a:schemeClr val="dk1"/>
              </a:solidFill>
              <a:latin typeface="Barlow Light"/>
              <a:ea typeface="Barlow Light"/>
              <a:cs typeface="Barlow Light"/>
              <a:sym typeface="Barlow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2"/>
                                        </p:tgtEl>
                                        <p:attrNameLst>
                                          <p:attrName>style.visibility</p:attrName>
                                        </p:attrNameLst>
                                      </p:cBhvr>
                                      <p:to>
                                        <p:strVal val="visible"/>
                                      </p:to>
                                    </p:set>
                                    <p:animEffect transition="in" filter="fade">
                                      <p:cBhvr>
                                        <p:cTn id="7" dur="1000"/>
                                        <p:tgtEl>
                                          <p:spTgt spid="682"/>
                                        </p:tgtEl>
                                      </p:cBhvr>
                                    </p:animEffect>
                                  </p:childTnLst>
                                </p:cTn>
                              </p:par>
                              <p:par>
                                <p:cTn id="8" presetID="10" presetClass="entr" presetSubtype="0" fill="hold" nodeType="withEffect">
                                  <p:stCondLst>
                                    <p:cond delay="0"/>
                                  </p:stCondLst>
                                  <p:childTnLst>
                                    <p:set>
                                      <p:cBhvr>
                                        <p:cTn id="9" dur="1" fill="hold">
                                          <p:stCondLst>
                                            <p:cond delay="0"/>
                                          </p:stCondLst>
                                        </p:cTn>
                                        <p:tgtEl>
                                          <p:spTgt spid="681"/>
                                        </p:tgtEl>
                                        <p:attrNameLst>
                                          <p:attrName>style.visibility</p:attrName>
                                        </p:attrNameLst>
                                      </p:cBhvr>
                                      <p:to>
                                        <p:strVal val="visible"/>
                                      </p:to>
                                    </p:set>
                                    <p:animEffect transition="in" filter="fade">
                                      <p:cBhvr>
                                        <p:cTn id="10" dur="1000"/>
                                        <p:tgtEl>
                                          <p:spTgt spid="68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79"/>
                                        </p:tgtEl>
                                        <p:attrNameLst>
                                          <p:attrName>style.visibility</p:attrName>
                                        </p:attrNameLst>
                                      </p:cBhvr>
                                      <p:to>
                                        <p:strVal val="visible"/>
                                      </p:to>
                                    </p:set>
                                    <p:animEffect transition="in" filter="fade">
                                      <p:cBhvr>
                                        <p:cTn id="15" dur="1000"/>
                                        <p:tgtEl>
                                          <p:spTgt spid="67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83"/>
                                        </p:tgtEl>
                                        <p:attrNameLst>
                                          <p:attrName>style.visibility</p:attrName>
                                        </p:attrNameLst>
                                      </p:cBhvr>
                                      <p:to>
                                        <p:strVal val="visible"/>
                                      </p:to>
                                    </p:set>
                                    <p:animEffect transition="in" filter="fade">
                                      <p:cBhvr>
                                        <p:cTn id="20" dur="1000"/>
                                        <p:tgtEl>
                                          <p:spTgt spid="683"/>
                                        </p:tgtEl>
                                      </p:cBhvr>
                                    </p:animEffect>
                                  </p:childTnLst>
                                </p:cTn>
                              </p:par>
                              <p:par>
                                <p:cTn id="21" presetID="10" presetClass="entr" presetSubtype="0" fill="hold" nodeType="withEffect">
                                  <p:stCondLst>
                                    <p:cond delay="0"/>
                                  </p:stCondLst>
                                  <p:childTnLst>
                                    <p:set>
                                      <p:cBhvr>
                                        <p:cTn id="22" dur="1" fill="hold">
                                          <p:stCondLst>
                                            <p:cond delay="0"/>
                                          </p:stCondLst>
                                        </p:cTn>
                                        <p:tgtEl>
                                          <p:spTgt spid="684"/>
                                        </p:tgtEl>
                                        <p:attrNameLst>
                                          <p:attrName>style.visibility</p:attrName>
                                        </p:attrNameLst>
                                      </p:cBhvr>
                                      <p:to>
                                        <p:strVal val="visible"/>
                                      </p:to>
                                    </p:set>
                                    <p:animEffect transition="in" filter="fade">
                                      <p:cBhvr>
                                        <p:cTn id="23" dur="1000"/>
                                        <p:tgtEl>
                                          <p:spTgt spid="68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85"/>
                                        </p:tgtEl>
                                        <p:attrNameLst>
                                          <p:attrName>style.visibility</p:attrName>
                                        </p:attrNameLst>
                                      </p:cBhvr>
                                      <p:to>
                                        <p:strVal val="visible"/>
                                      </p:to>
                                    </p:set>
                                    <p:animEffect transition="in" filter="fade">
                                      <p:cBhvr>
                                        <p:cTn id="28" dur="1000"/>
                                        <p:tgtEl>
                                          <p:spTgt spid="6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7"/>
          <p:cNvSpPr txBox="1">
            <a:spLocks noGrp="1"/>
          </p:cNvSpPr>
          <p:nvPr>
            <p:ph type="ctrTitle" idx="4294967295"/>
          </p:nvPr>
        </p:nvSpPr>
        <p:spPr>
          <a:xfrm>
            <a:off x="454550" y="443300"/>
            <a:ext cx="2229600" cy="111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800"/>
              <a:t>WCAG</a:t>
            </a:r>
            <a:endParaRPr sz="5100"/>
          </a:p>
        </p:txBody>
      </p:sp>
      <p:sp>
        <p:nvSpPr>
          <p:cNvPr id="275" name="Google Shape;275;p17"/>
          <p:cNvSpPr txBox="1">
            <a:spLocks noGrp="1"/>
          </p:cNvSpPr>
          <p:nvPr>
            <p:ph type="subTitle" idx="4294967295"/>
          </p:nvPr>
        </p:nvSpPr>
        <p:spPr>
          <a:xfrm>
            <a:off x="454550" y="1506025"/>
            <a:ext cx="2229600" cy="2004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Web Content Accessibility Guidelines</a:t>
            </a:r>
            <a:endParaRPr sz="1800"/>
          </a:p>
          <a:p>
            <a:pPr marL="0" lvl="0" indent="0" algn="l" rtl="0">
              <a:spcBef>
                <a:spcPts val="600"/>
              </a:spcBef>
              <a:spcAft>
                <a:spcPts val="0"/>
              </a:spcAft>
              <a:buNone/>
            </a:pPr>
            <a:endParaRPr sz="1800"/>
          </a:p>
          <a:p>
            <a:pPr marL="0" lvl="0" indent="0" algn="l" rtl="0">
              <a:spcBef>
                <a:spcPts val="600"/>
              </a:spcBef>
              <a:spcAft>
                <a:spcPts val="0"/>
              </a:spcAft>
              <a:buNone/>
            </a:pPr>
            <a:r>
              <a:rPr lang="en" sz="1800"/>
              <a:t>+</a:t>
            </a:r>
            <a:endParaRPr sz="1800"/>
          </a:p>
          <a:p>
            <a:pPr marL="0" lvl="0" indent="0" algn="l" rtl="0">
              <a:spcBef>
                <a:spcPts val="600"/>
              </a:spcBef>
              <a:spcAft>
                <a:spcPts val="0"/>
              </a:spcAft>
              <a:buNone/>
            </a:pPr>
            <a:endParaRPr sz="1800"/>
          </a:p>
          <a:p>
            <a:pPr marL="0" lvl="0" indent="0" algn="l" rtl="0">
              <a:spcBef>
                <a:spcPts val="600"/>
              </a:spcBef>
              <a:spcAft>
                <a:spcPts val="0"/>
              </a:spcAft>
              <a:buNone/>
            </a:pPr>
            <a:r>
              <a:rPr lang="en" sz="1800"/>
              <a:t>Standards committee</a:t>
            </a:r>
            <a:endParaRPr sz="1800"/>
          </a:p>
        </p:txBody>
      </p:sp>
      <p:sp>
        <p:nvSpPr>
          <p:cNvPr id="276" name="Google Shape;276;p17"/>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a:t>
            </a:fld>
            <a:endParaRPr/>
          </a:p>
        </p:txBody>
      </p:sp>
      <p:pic>
        <p:nvPicPr>
          <p:cNvPr id="277" name="Google Shape;277;p17"/>
          <p:cNvPicPr preferRelativeResize="0"/>
          <p:nvPr/>
        </p:nvPicPr>
        <p:blipFill>
          <a:blip r:embed="rId3">
            <a:alphaModFix/>
          </a:blip>
          <a:stretch>
            <a:fillRect/>
          </a:stretch>
        </p:blipFill>
        <p:spPr>
          <a:xfrm>
            <a:off x="5312737" y="1061475"/>
            <a:ext cx="1504950" cy="914400"/>
          </a:xfrm>
          <a:prstGeom prst="rect">
            <a:avLst/>
          </a:prstGeom>
          <a:noFill/>
          <a:ln>
            <a:noFill/>
          </a:ln>
        </p:spPr>
      </p:pic>
      <p:pic>
        <p:nvPicPr>
          <p:cNvPr id="278" name="Google Shape;278;p17"/>
          <p:cNvPicPr preferRelativeResize="0"/>
          <p:nvPr/>
        </p:nvPicPr>
        <p:blipFill>
          <a:blip r:embed="rId4">
            <a:alphaModFix/>
          </a:blip>
          <a:stretch>
            <a:fillRect/>
          </a:stretch>
        </p:blipFill>
        <p:spPr>
          <a:xfrm>
            <a:off x="3537587" y="2726413"/>
            <a:ext cx="1475314" cy="1787400"/>
          </a:xfrm>
          <a:prstGeom prst="rect">
            <a:avLst/>
          </a:prstGeom>
          <a:noFill/>
          <a:ln>
            <a:noFill/>
          </a:ln>
        </p:spPr>
      </p:pic>
      <p:pic>
        <p:nvPicPr>
          <p:cNvPr id="279" name="Google Shape;279;p17"/>
          <p:cNvPicPr preferRelativeResize="0"/>
          <p:nvPr/>
        </p:nvPicPr>
        <p:blipFill>
          <a:blip r:embed="rId5">
            <a:alphaModFix/>
          </a:blip>
          <a:stretch>
            <a:fillRect/>
          </a:stretch>
        </p:blipFill>
        <p:spPr>
          <a:xfrm>
            <a:off x="7233276" y="557525"/>
            <a:ext cx="1457325" cy="1609725"/>
          </a:xfrm>
          <a:prstGeom prst="rect">
            <a:avLst/>
          </a:prstGeom>
          <a:noFill/>
          <a:ln>
            <a:noFill/>
          </a:ln>
        </p:spPr>
      </p:pic>
      <p:pic>
        <p:nvPicPr>
          <p:cNvPr id="280" name="Google Shape;280;p17"/>
          <p:cNvPicPr preferRelativeResize="0"/>
          <p:nvPr/>
        </p:nvPicPr>
        <p:blipFill>
          <a:blip r:embed="rId6">
            <a:alphaModFix/>
          </a:blip>
          <a:stretch>
            <a:fillRect/>
          </a:stretch>
        </p:blipFill>
        <p:spPr>
          <a:xfrm>
            <a:off x="5573841" y="2563088"/>
            <a:ext cx="1022840" cy="1278550"/>
          </a:xfrm>
          <a:prstGeom prst="rect">
            <a:avLst/>
          </a:prstGeom>
          <a:noFill/>
          <a:ln>
            <a:noFill/>
          </a:ln>
        </p:spPr>
      </p:pic>
      <p:pic>
        <p:nvPicPr>
          <p:cNvPr id="281" name="Google Shape;281;p17"/>
          <p:cNvPicPr preferRelativeResize="0"/>
          <p:nvPr/>
        </p:nvPicPr>
        <p:blipFill>
          <a:blip r:embed="rId7">
            <a:alphaModFix/>
          </a:blip>
          <a:stretch>
            <a:fillRect/>
          </a:stretch>
        </p:blipFill>
        <p:spPr>
          <a:xfrm>
            <a:off x="3611088" y="821875"/>
            <a:ext cx="942581" cy="1278550"/>
          </a:xfrm>
          <a:prstGeom prst="rect">
            <a:avLst/>
          </a:prstGeom>
          <a:noFill/>
          <a:ln>
            <a:noFill/>
          </a:ln>
        </p:spPr>
      </p:pic>
      <p:pic>
        <p:nvPicPr>
          <p:cNvPr id="282" name="Google Shape;282;p17"/>
          <p:cNvPicPr preferRelativeResize="0"/>
          <p:nvPr/>
        </p:nvPicPr>
        <p:blipFill>
          <a:blip r:embed="rId8">
            <a:alphaModFix/>
          </a:blip>
          <a:stretch>
            <a:fillRect/>
          </a:stretch>
        </p:blipFill>
        <p:spPr>
          <a:xfrm>
            <a:off x="7195168" y="2878825"/>
            <a:ext cx="1381125" cy="15716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62"/>
          <p:cNvSpPr txBox="1">
            <a:spLocks noGrp="1"/>
          </p:cNvSpPr>
          <p:nvPr>
            <p:ph type="title"/>
          </p:nvPr>
        </p:nvSpPr>
        <p:spPr>
          <a:xfrm>
            <a:off x="457200" y="515725"/>
            <a:ext cx="53691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Elements to use</a:t>
            </a:r>
            <a:endParaRPr>
              <a:solidFill>
                <a:srgbClr val="6463BD"/>
              </a:solidFill>
            </a:endParaRPr>
          </a:p>
          <a:p>
            <a:pPr marL="0" lvl="0" indent="0" algn="l" rtl="0">
              <a:spcBef>
                <a:spcPts val="0"/>
              </a:spcBef>
              <a:spcAft>
                <a:spcPts val="0"/>
              </a:spcAft>
              <a:buNone/>
            </a:pPr>
            <a:endParaRPr>
              <a:solidFill>
                <a:srgbClr val="6463BD"/>
              </a:solidFill>
            </a:endParaRPr>
          </a:p>
        </p:txBody>
      </p:sp>
      <p:sp>
        <p:nvSpPr>
          <p:cNvPr id="691" name="Google Shape;691;p62"/>
          <p:cNvSpPr/>
          <p:nvPr/>
        </p:nvSpPr>
        <p:spPr>
          <a:xfrm>
            <a:off x="5155500" y="-97350"/>
            <a:ext cx="3988500" cy="5338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62"/>
          <p:cNvSpPr txBox="1"/>
          <p:nvPr/>
        </p:nvSpPr>
        <p:spPr>
          <a:xfrm>
            <a:off x="457200" y="1238725"/>
            <a:ext cx="8320800" cy="26979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&lt;main&gt;</a:t>
            </a:r>
            <a:endParaRPr sz="1050">
              <a:solidFill>
                <a:srgbClr val="96928F"/>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    &lt;section&gt;</a:t>
            </a:r>
            <a:endParaRPr sz="1050">
              <a:solidFill>
                <a:srgbClr val="96928F"/>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	 … (the bits we just wrote)</a:t>
            </a:r>
            <a:endParaRPr sz="1050">
              <a:solidFill>
                <a:srgbClr val="96928F"/>
              </a:solidFill>
              <a:highlight>
                <a:srgbClr val="FFFFFF"/>
              </a:highlight>
              <a:latin typeface="Consolas"/>
              <a:ea typeface="Consolas"/>
              <a:cs typeface="Consolas"/>
              <a:sym typeface="Consolas"/>
            </a:endParaRPr>
          </a:p>
          <a:p>
            <a:pPr marL="45720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&lt;blockquote&gt;</a:t>
            </a:r>
            <a:endParaRPr sz="1050">
              <a:solidFill>
                <a:srgbClr val="398BC9"/>
              </a:solidFill>
              <a:highlight>
                <a:srgbClr val="FFFFFF"/>
              </a:highlight>
              <a:latin typeface="Consolas"/>
              <a:ea typeface="Consolas"/>
              <a:cs typeface="Consolas"/>
              <a:sym typeface="Consolas"/>
            </a:endParaRPr>
          </a:p>
          <a:p>
            <a:pPr marL="45720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 fantastic quote about me”</a:t>
            </a:r>
            <a:endParaRPr sz="1050">
              <a:solidFill>
                <a:srgbClr val="1A1A1A"/>
              </a:solidFill>
              <a:highlight>
                <a:srgbClr val="FFFFFF"/>
              </a:highlight>
              <a:latin typeface="Consolas"/>
              <a:ea typeface="Consolas"/>
              <a:cs typeface="Consolas"/>
              <a:sym typeface="Consolas"/>
            </a:endParaRPr>
          </a:p>
          <a:p>
            <a:pPr marL="45720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&lt;cite&gt;</a:t>
            </a:r>
            <a:r>
              <a:rPr lang="en" sz="1050">
                <a:solidFill>
                  <a:srgbClr val="1A1A1A"/>
                </a:solidFill>
                <a:highlight>
                  <a:srgbClr val="FFFFFF"/>
                </a:highlight>
                <a:latin typeface="Consolas"/>
                <a:ea typeface="Consolas"/>
                <a:cs typeface="Consolas"/>
                <a:sym typeface="Consolas"/>
              </a:rPr>
              <a:t>- the person who said it</a:t>
            </a:r>
            <a:r>
              <a:rPr lang="en" sz="1050">
                <a:solidFill>
                  <a:srgbClr val="398BC9"/>
                </a:solidFill>
                <a:highlight>
                  <a:srgbClr val="FFFFFF"/>
                </a:highlight>
                <a:latin typeface="Consolas"/>
                <a:ea typeface="Consolas"/>
                <a:cs typeface="Consolas"/>
                <a:sym typeface="Consolas"/>
              </a:rPr>
              <a:t>&lt;/cite&gt;</a:t>
            </a:r>
            <a:endParaRPr sz="1050">
              <a:solidFill>
                <a:srgbClr val="398BC9"/>
              </a:solidFill>
              <a:highlight>
                <a:srgbClr val="FFFFFF"/>
              </a:highlight>
              <a:latin typeface="Consolas"/>
              <a:ea typeface="Consolas"/>
              <a:cs typeface="Consolas"/>
              <a:sym typeface="Consolas"/>
            </a:endParaRPr>
          </a:p>
          <a:p>
            <a:pPr marL="45720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&lt;/blockquote&gt;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96928F"/>
                </a:solidFill>
                <a:highlight>
                  <a:schemeClr val="lt1"/>
                </a:highlight>
                <a:latin typeface="Consolas"/>
                <a:ea typeface="Consolas"/>
                <a:cs typeface="Consolas"/>
                <a:sym typeface="Consolas"/>
              </a:rPr>
              <a:t>    &lt;/section&gt;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&lt;/main&gt;</a:t>
            </a:r>
            <a:endParaRPr sz="1050">
              <a:solidFill>
                <a:srgbClr val="96928F"/>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550">
              <a:solidFill>
                <a:srgbClr val="398BC9"/>
              </a:solidFill>
              <a:highlight>
                <a:srgbClr val="FFFFFF"/>
              </a:highlight>
              <a:latin typeface="Consolas"/>
              <a:ea typeface="Consolas"/>
              <a:cs typeface="Consolas"/>
              <a:sym typeface="Consolas"/>
            </a:endParaRPr>
          </a:p>
          <a:p>
            <a:pPr marL="0" lvl="0" indent="0" algn="l" rtl="0">
              <a:spcBef>
                <a:spcPts val="0"/>
              </a:spcBef>
              <a:spcAft>
                <a:spcPts val="0"/>
              </a:spcAft>
              <a:buNone/>
            </a:pPr>
            <a:endParaRPr>
              <a:latin typeface="Barlow Light"/>
              <a:ea typeface="Barlow Light"/>
              <a:cs typeface="Barlow Light"/>
              <a:sym typeface="Barlow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63"/>
          <p:cNvSpPr txBox="1">
            <a:spLocks noGrp="1"/>
          </p:cNvSpPr>
          <p:nvPr>
            <p:ph type="title"/>
          </p:nvPr>
        </p:nvSpPr>
        <p:spPr>
          <a:xfrm>
            <a:off x="457200" y="515725"/>
            <a:ext cx="53691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Elements to use</a:t>
            </a:r>
            <a:endParaRPr>
              <a:solidFill>
                <a:srgbClr val="6463BD"/>
              </a:solidFill>
            </a:endParaRPr>
          </a:p>
          <a:p>
            <a:pPr marL="0" lvl="0" indent="0" algn="l" rtl="0">
              <a:spcBef>
                <a:spcPts val="0"/>
              </a:spcBef>
              <a:spcAft>
                <a:spcPts val="0"/>
              </a:spcAft>
              <a:buNone/>
            </a:pPr>
            <a:endParaRPr>
              <a:solidFill>
                <a:srgbClr val="6463BD"/>
              </a:solidFill>
            </a:endParaRPr>
          </a:p>
        </p:txBody>
      </p:sp>
      <p:sp>
        <p:nvSpPr>
          <p:cNvPr id="698" name="Google Shape;698;p63"/>
          <p:cNvSpPr/>
          <p:nvPr/>
        </p:nvSpPr>
        <p:spPr>
          <a:xfrm>
            <a:off x="5155550" y="-105925"/>
            <a:ext cx="3988500" cy="53382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63"/>
          <p:cNvSpPr txBox="1">
            <a:spLocks noGrp="1"/>
          </p:cNvSpPr>
          <p:nvPr>
            <p:ph type="body" idx="1"/>
          </p:nvPr>
        </p:nvSpPr>
        <p:spPr>
          <a:xfrm>
            <a:off x="457200" y="1444525"/>
            <a:ext cx="5047500" cy="825300"/>
          </a:xfrm>
          <a:prstGeom prst="rect">
            <a:avLst/>
          </a:prstGeom>
        </p:spPr>
        <p:txBody>
          <a:bodyPr spcFirstLastPara="1" wrap="square" lIns="91425" tIns="91425" rIns="91425" bIns="91425" anchor="t" anchorCtr="0">
            <a:noAutofit/>
          </a:bodyPr>
          <a:lstStyle/>
          <a:p>
            <a:pPr marL="457200" lvl="0" indent="-381000" algn="l" rtl="0">
              <a:lnSpc>
                <a:spcPct val="200000"/>
              </a:lnSpc>
              <a:spcBef>
                <a:spcPts val="0"/>
              </a:spcBef>
              <a:spcAft>
                <a:spcPts val="1000"/>
              </a:spcAft>
              <a:buSzPts val="2400"/>
              <a:buChar char="▹"/>
            </a:pPr>
            <a:r>
              <a:rPr lang="en"/>
              <a:t>section</a:t>
            </a:r>
            <a:endParaRPr/>
          </a:p>
        </p:txBody>
      </p:sp>
      <p:pic>
        <p:nvPicPr>
          <p:cNvPr id="700" name="Google Shape;700;p63"/>
          <p:cNvPicPr preferRelativeResize="0"/>
          <p:nvPr/>
        </p:nvPicPr>
        <p:blipFill>
          <a:blip r:embed="rId3">
            <a:alphaModFix/>
          </a:blip>
          <a:stretch>
            <a:fillRect/>
          </a:stretch>
        </p:blipFill>
        <p:spPr>
          <a:xfrm>
            <a:off x="5204183" y="-5495590"/>
            <a:ext cx="3939876" cy="10136750"/>
          </a:xfrm>
          <a:prstGeom prst="rect">
            <a:avLst/>
          </a:prstGeom>
          <a:noFill/>
          <a:ln>
            <a:noFill/>
          </a:ln>
        </p:spPr>
      </p:pic>
      <p:cxnSp>
        <p:nvCxnSpPr>
          <p:cNvPr id="701" name="Google Shape;701;p63"/>
          <p:cNvCxnSpPr/>
          <p:nvPr/>
        </p:nvCxnSpPr>
        <p:spPr>
          <a:xfrm rot="10800000" flipH="1">
            <a:off x="2102475" y="402375"/>
            <a:ext cx="3141600" cy="1308000"/>
          </a:xfrm>
          <a:prstGeom prst="straightConnector1">
            <a:avLst/>
          </a:prstGeom>
          <a:noFill/>
          <a:ln w="19050" cap="flat" cmpd="sng">
            <a:solidFill>
              <a:srgbClr val="005282"/>
            </a:solidFill>
            <a:prstDash val="solid"/>
            <a:round/>
            <a:headEnd type="none" w="med" len="med"/>
            <a:tailEnd type="triangle" w="med" len="med"/>
          </a:ln>
        </p:spPr>
      </p:cxnSp>
      <p:sp>
        <p:nvSpPr>
          <p:cNvPr id="702" name="Google Shape;702;p63"/>
          <p:cNvSpPr/>
          <p:nvPr/>
        </p:nvSpPr>
        <p:spPr>
          <a:xfrm>
            <a:off x="5256675" y="305775"/>
            <a:ext cx="3860700" cy="2385600"/>
          </a:xfrm>
          <a:prstGeom prst="rect">
            <a:avLst/>
          </a:prstGeom>
          <a:noFill/>
          <a:ln w="19050" cap="flat" cmpd="sng">
            <a:solidFill>
              <a:srgbClr val="0B5394"/>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3" name="Google Shape;703;p63"/>
          <p:cNvCxnSpPr/>
          <p:nvPr/>
        </p:nvCxnSpPr>
        <p:spPr>
          <a:xfrm rot="10800000" flipH="1">
            <a:off x="1597000" y="609975"/>
            <a:ext cx="3923700" cy="1971000"/>
          </a:xfrm>
          <a:prstGeom prst="straightConnector1">
            <a:avLst/>
          </a:prstGeom>
          <a:noFill/>
          <a:ln w="19050" cap="flat" cmpd="sng">
            <a:solidFill>
              <a:srgbClr val="38761D"/>
            </a:solidFill>
            <a:prstDash val="solid"/>
            <a:round/>
            <a:headEnd type="none" w="med" len="med"/>
            <a:tailEnd type="triangle" w="med" len="med"/>
          </a:ln>
        </p:spPr>
      </p:cxnSp>
      <p:sp>
        <p:nvSpPr>
          <p:cNvPr id="704" name="Google Shape;704;p63"/>
          <p:cNvSpPr/>
          <p:nvPr/>
        </p:nvSpPr>
        <p:spPr>
          <a:xfrm>
            <a:off x="5401300" y="396375"/>
            <a:ext cx="3584100" cy="211800"/>
          </a:xfrm>
          <a:prstGeom prst="rect">
            <a:avLst/>
          </a:prstGeom>
          <a:noFill/>
          <a:ln w="19050" cap="flat" cmpd="sng">
            <a:solidFill>
              <a:srgbClr val="38761D"/>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63"/>
          <p:cNvSpPr txBox="1"/>
          <p:nvPr/>
        </p:nvSpPr>
        <p:spPr>
          <a:xfrm>
            <a:off x="451845" y="2303890"/>
            <a:ext cx="3000000" cy="554100"/>
          </a:xfrm>
          <a:prstGeom prst="rect">
            <a:avLst/>
          </a:prstGeom>
          <a:noFill/>
          <a:ln>
            <a:noFill/>
          </a:ln>
        </p:spPr>
        <p:txBody>
          <a:bodyPr spcFirstLastPara="1" wrap="square" lIns="91425" tIns="91425" rIns="91425" bIns="91425" anchor="t" anchorCtr="0">
            <a:spAutoFit/>
          </a:bodyPr>
          <a:lstStyle/>
          <a:p>
            <a:pPr marL="457200" lvl="0" indent="-381000" algn="l" rtl="0">
              <a:lnSpc>
                <a:spcPct val="200000"/>
              </a:lnSpc>
              <a:spcBef>
                <a:spcPts val="0"/>
              </a:spcBef>
              <a:spcAft>
                <a:spcPts val="100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h2</a:t>
            </a:r>
            <a:endParaRPr sz="2400">
              <a:solidFill>
                <a:schemeClr val="dk1"/>
              </a:solidFill>
              <a:latin typeface="Barlow Light"/>
              <a:ea typeface="Barlow Light"/>
              <a:cs typeface="Barlow Light"/>
              <a:sym typeface="Barlow Light"/>
            </a:endParaRPr>
          </a:p>
        </p:txBody>
      </p:sp>
      <p:sp>
        <p:nvSpPr>
          <p:cNvPr id="706" name="Google Shape;706;p63"/>
          <p:cNvSpPr txBox="1"/>
          <p:nvPr/>
        </p:nvSpPr>
        <p:spPr>
          <a:xfrm>
            <a:off x="461046" y="3162875"/>
            <a:ext cx="1714500" cy="554100"/>
          </a:xfrm>
          <a:prstGeom prst="rect">
            <a:avLst/>
          </a:prstGeom>
          <a:noFill/>
          <a:ln>
            <a:noFill/>
          </a:ln>
        </p:spPr>
        <p:txBody>
          <a:bodyPr spcFirstLastPara="1" wrap="square" lIns="91425" tIns="91425" rIns="91425" bIns="91425" anchor="t" anchorCtr="0">
            <a:spAutoFit/>
          </a:bodyPr>
          <a:lstStyle/>
          <a:p>
            <a:pPr marL="457200" lvl="0" indent="-381000" algn="l" rtl="0">
              <a:lnSpc>
                <a:spcPct val="200000"/>
              </a:lnSpc>
              <a:spcBef>
                <a:spcPts val="0"/>
              </a:spcBef>
              <a:spcAft>
                <a:spcPts val="1000"/>
              </a:spcAft>
              <a:buClr>
                <a:srgbClr val="A5B0FE"/>
              </a:buClr>
              <a:buSzPts val="2400"/>
              <a:buFont typeface="Barlow Light"/>
              <a:buChar char="▹"/>
            </a:pPr>
            <a:r>
              <a:rPr lang="en" sz="2400">
                <a:solidFill>
                  <a:schemeClr val="dk1"/>
                </a:solidFill>
                <a:latin typeface="Barlow Light"/>
                <a:ea typeface="Barlow Light"/>
                <a:cs typeface="Barlow Light"/>
                <a:sym typeface="Barlow Light"/>
              </a:rPr>
              <a:t>article</a:t>
            </a:r>
            <a:endParaRPr sz="2400">
              <a:solidFill>
                <a:schemeClr val="dk1"/>
              </a:solidFill>
              <a:latin typeface="Barlow Light"/>
              <a:ea typeface="Barlow Light"/>
              <a:cs typeface="Barlow Light"/>
              <a:sym typeface="Barlow Light"/>
            </a:endParaRPr>
          </a:p>
        </p:txBody>
      </p:sp>
      <p:cxnSp>
        <p:nvCxnSpPr>
          <p:cNvPr id="707" name="Google Shape;707;p63"/>
          <p:cNvCxnSpPr/>
          <p:nvPr/>
        </p:nvCxnSpPr>
        <p:spPr>
          <a:xfrm rot="10800000" flipH="1">
            <a:off x="1942950" y="1068850"/>
            <a:ext cx="3955200" cy="2383200"/>
          </a:xfrm>
          <a:prstGeom prst="straightConnector1">
            <a:avLst/>
          </a:prstGeom>
          <a:noFill/>
          <a:ln w="19050" cap="flat" cmpd="sng">
            <a:solidFill>
              <a:srgbClr val="96928F"/>
            </a:solidFill>
            <a:prstDash val="solid"/>
            <a:round/>
            <a:headEnd type="none" w="med" len="med"/>
            <a:tailEnd type="triangle" w="med" len="med"/>
          </a:ln>
        </p:spPr>
      </p:cxnSp>
      <p:sp>
        <p:nvSpPr>
          <p:cNvPr id="708" name="Google Shape;708;p63"/>
          <p:cNvSpPr/>
          <p:nvPr/>
        </p:nvSpPr>
        <p:spPr>
          <a:xfrm>
            <a:off x="5904325" y="660225"/>
            <a:ext cx="2496300" cy="554100"/>
          </a:xfrm>
          <a:prstGeom prst="rect">
            <a:avLst/>
          </a:prstGeom>
          <a:noFill/>
          <a:ln w="19050" cap="flat" cmpd="sng">
            <a:solidFill>
              <a:srgbClr val="96928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2"/>
                                        </p:tgtEl>
                                        <p:attrNameLst>
                                          <p:attrName>style.visibility</p:attrName>
                                        </p:attrNameLst>
                                      </p:cBhvr>
                                      <p:to>
                                        <p:strVal val="visible"/>
                                      </p:to>
                                    </p:set>
                                    <p:animEffect transition="in" filter="fade">
                                      <p:cBhvr>
                                        <p:cTn id="7" dur="1000"/>
                                        <p:tgtEl>
                                          <p:spTgt spid="702"/>
                                        </p:tgtEl>
                                      </p:cBhvr>
                                    </p:animEffect>
                                  </p:childTnLst>
                                </p:cTn>
                              </p:par>
                              <p:par>
                                <p:cTn id="8" presetID="10" presetClass="entr" presetSubtype="0" fill="hold" nodeType="withEffect">
                                  <p:stCondLst>
                                    <p:cond delay="0"/>
                                  </p:stCondLst>
                                  <p:childTnLst>
                                    <p:set>
                                      <p:cBhvr>
                                        <p:cTn id="9" dur="1" fill="hold">
                                          <p:stCondLst>
                                            <p:cond delay="0"/>
                                          </p:stCondLst>
                                        </p:cTn>
                                        <p:tgtEl>
                                          <p:spTgt spid="701"/>
                                        </p:tgtEl>
                                        <p:attrNameLst>
                                          <p:attrName>style.visibility</p:attrName>
                                        </p:attrNameLst>
                                      </p:cBhvr>
                                      <p:to>
                                        <p:strVal val="visible"/>
                                      </p:to>
                                    </p:set>
                                    <p:animEffect transition="in" filter="fade">
                                      <p:cBhvr>
                                        <p:cTn id="10" dur="1000"/>
                                        <p:tgtEl>
                                          <p:spTgt spid="70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99"/>
                                        </p:tgtEl>
                                        <p:attrNameLst>
                                          <p:attrName>style.visibility</p:attrName>
                                        </p:attrNameLst>
                                      </p:cBhvr>
                                      <p:to>
                                        <p:strVal val="visible"/>
                                      </p:to>
                                    </p:set>
                                    <p:animEffect transition="in" filter="fade">
                                      <p:cBhvr>
                                        <p:cTn id="15" dur="1000"/>
                                        <p:tgtEl>
                                          <p:spTgt spid="69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03"/>
                                        </p:tgtEl>
                                        <p:attrNameLst>
                                          <p:attrName>style.visibility</p:attrName>
                                        </p:attrNameLst>
                                      </p:cBhvr>
                                      <p:to>
                                        <p:strVal val="visible"/>
                                      </p:to>
                                    </p:set>
                                    <p:animEffect transition="in" filter="fade">
                                      <p:cBhvr>
                                        <p:cTn id="20" dur="1000"/>
                                        <p:tgtEl>
                                          <p:spTgt spid="703"/>
                                        </p:tgtEl>
                                      </p:cBhvr>
                                    </p:animEffect>
                                  </p:childTnLst>
                                </p:cTn>
                              </p:par>
                              <p:par>
                                <p:cTn id="21" presetID="10" presetClass="entr" presetSubtype="0" fill="hold" nodeType="withEffect">
                                  <p:stCondLst>
                                    <p:cond delay="0"/>
                                  </p:stCondLst>
                                  <p:childTnLst>
                                    <p:set>
                                      <p:cBhvr>
                                        <p:cTn id="22" dur="1" fill="hold">
                                          <p:stCondLst>
                                            <p:cond delay="0"/>
                                          </p:stCondLst>
                                        </p:cTn>
                                        <p:tgtEl>
                                          <p:spTgt spid="704"/>
                                        </p:tgtEl>
                                        <p:attrNameLst>
                                          <p:attrName>style.visibility</p:attrName>
                                        </p:attrNameLst>
                                      </p:cBhvr>
                                      <p:to>
                                        <p:strVal val="visible"/>
                                      </p:to>
                                    </p:set>
                                    <p:animEffect transition="in" filter="fade">
                                      <p:cBhvr>
                                        <p:cTn id="23" dur="1000"/>
                                        <p:tgtEl>
                                          <p:spTgt spid="70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05"/>
                                        </p:tgtEl>
                                        <p:attrNameLst>
                                          <p:attrName>style.visibility</p:attrName>
                                        </p:attrNameLst>
                                      </p:cBhvr>
                                      <p:to>
                                        <p:strVal val="visible"/>
                                      </p:to>
                                    </p:set>
                                    <p:animEffect transition="in" filter="fade">
                                      <p:cBhvr>
                                        <p:cTn id="28" dur="1000"/>
                                        <p:tgtEl>
                                          <p:spTgt spid="7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64"/>
          <p:cNvSpPr txBox="1">
            <a:spLocks noGrp="1"/>
          </p:cNvSpPr>
          <p:nvPr>
            <p:ph type="title"/>
          </p:nvPr>
        </p:nvSpPr>
        <p:spPr>
          <a:xfrm>
            <a:off x="457200" y="515725"/>
            <a:ext cx="53691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Elements to use</a:t>
            </a:r>
            <a:endParaRPr>
              <a:solidFill>
                <a:srgbClr val="6463BD"/>
              </a:solidFill>
            </a:endParaRPr>
          </a:p>
          <a:p>
            <a:pPr marL="0" lvl="0" indent="0" algn="l" rtl="0">
              <a:spcBef>
                <a:spcPts val="0"/>
              </a:spcBef>
              <a:spcAft>
                <a:spcPts val="0"/>
              </a:spcAft>
              <a:buNone/>
            </a:pPr>
            <a:endParaRPr>
              <a:solidFill>
                <a:srgbClr val="6463BD"/>
              </a:solidFill>
            </a:endParaRPr>
          </a:p>
        </p:txBody>
      </p:sp>
      <p:sp>
        <p:nvSpPr>
          <p:cNvPr id="714" name="Google Shape;714;p64"/>
          <p:cNvSpPr/>
          <p:nvPr/>
        </p:nvSpPr>
        <p:spPr>
          <a:xfrm>
            <a:off x="5155500" y="-97350"/>
            <a:ext cx="3988500" cy="5338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64"/>
          <p:cNvSpPr txBox="1"/>
          <p:nvPr/>
        </p:nvSpPr>
        <p:spPr>
          <a:xfrm>
            <a:off x="457200" y="1238725"/>
            <a:ext cx="8320800" cy="24786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&lt;main&gt;</a:t>
            </a:r>
            <a:endParaRPr sz="1050">
              <a:solidFill>
                <a:srgbClr val="96928F"/>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    &lt;section&gt;&lt;/section&gt;</a:t>
            </a:r>
            <a:endParaRPr sz="1050">
              <a:solidFill>
                <a:srgbClr val="96928F"/>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&lt;section&gt;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&lt;h2&gt;</a:t>
            </a:r>
            <a:r>
              <a:rPr lang="en" sz="1050">
                <a:solidFill>
                  <a:srgbClr val="1A1A1A"/>
                </a:solidFill>
                <a:highlight>
                  <a:srgbClr val="FFFFFF"/>
                </a:highlight>
                <a:latin typeface="Consolas"/>
                <a:ea typeface="Consolas"/>
                <a:cs typeface="Consolas"/>
                <a:sym typeface="Consolas"/>
              </a:rPr>
              <a:t>Projects</a:t>
            </a:r>
            <a:r>
              <a:rPr lang="en" sz="1050">
                <a:solidFill>
                  <a:srgbClr val="398BC9"/>
                </a:solidFill>
                <a:highlight>
                  <a:srgbClr val="FFFFFF"/>
                </a:highlight>
                <a:latin typeface="Consolas"/>
                <a:ea typeface="Consolas"/>
                <a:cs typeface="Consolas"/>
                <a:sym typeface="Consolas"/>
              </a:rPr>
              <a:t>&lt;/h2&gt;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&lt;article&gt;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&lt;/article&gt;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&lt;section&gt;</a:t>
            </a:r>
            <a:endParaRPr sz="1050">
              <a:solidFill>
                <a:srgbClr val="96928F"/>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&lt;/main&gt;</a:t>
            </a:r>
            <a:endParaRPr sz="1050">
              <a:solidFill>
                <a:srgbClr val="96928F"/>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550">
              <a:solidFill>
                <a:srgbClr val="398BC9"/>
              </a:solidFill>
              <a:highlight>
                <a:srgbClr val="FFFFFF"/>
              </a:highlight>
              <a:latin typeface="Consolas"/>
              <a:ea typeface="Consolas"/>
              <a:cs typeface="Consolas"/>
              <a:sym typeface="Consolas"/>
            </a:endParaRPr>
          </a:p>
          <a:p>
            <a:pPr marL="0" lvl="0" indent="0" algn="l" rtl="0">
              <a:spcBef>
                <a:spcPts val="0"/>
              </a:spcBef>
              <a:spcAft>
                <a:spcPts val="0"/>
              </a:spcAft>
              <a:buNone/>
            </a:pPr>
            <a:endParaRPr>
              <a:latin typeface="Barlow Light"/>
              <a:ea typeface="Barlow Light"/>
              <a:cs typeface="Barlow Light"/>
              <a:sym typeface="Barlow Light"/>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65"/>
          <p:cNvSpPr txBox="1">
            <a:spLocks noGrp="1"/>
          </p:cNvSpPr>
          <p:nvPr>
            <p:ph type="title"/>
          </p:nvPr>
        </p:nvSpPr>
        <p:spPr>
          <a:xfrm>
            <a:off x="457200" y="515725"/>
            <a:ext cx="53691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Elements to use</a:t>
            </a:r>
            <a:endParaRPr>
              <a:solidFill>
                <a:srgbClr val="6463BD"/>
              </a:solidFill>
            </a:endParaRPr>
          </a:p>
          <a:p>
            <a:pPr marL="0" lvl="0" indent="0" algn="l" rtl="0">
              <a:spcBef>
                <a:spcPts val="0"/>
              </a:spcBef>
              <a:spcAft>
                <a:spcPts val="0"/>
              </a:spcAft>
              <a:buNone/>
            </a:pPr>
            <a:endParaRPr>
              <a:solidFill>
                <a:srgbClr val="6463BD"/>
              </a:solidFill>
            </a:endParaRPr>
          </a:p>
        </p:txBody>
      </p:sp>
      <p:sp>
        <p:nvSpPr>
          <p:cNvPr id="721" name="Google Shape;721;p65"/>
          <p:cNvSpPr/>
          <p:nvPr/>
        </p:nvSpPr>
        <p:spPr>
          <a:xfrm>
            <a:off x="5155550" y="-105925"/>
            <a:ext cx="3988500" cy="53382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65"/>
          <p:cNvSpPr txBox="1">
            <a:spLocks noGrp="1"/>
          </p:cNvSpPr>
          <p:nvPr>
            <p:ph type="body" idx="1"/>
          </p:nvPr>
        </p:nvSpPr>
        <p:spPr>
          <a:xfrm>
            <a:off x="457200" y="1444525"/>
            <a:ext cx="5047500" cy="825300"/>
          </a:xfrm>
          <a:prstGeom prst="rect">
            <a:avLst/>
          </a:prstGeom>
        </p:spPr>
        <p:txBody>
          <a:bodyPr spcFirstLastPara="1" wrap="square" lIns="91425" tIns="91425" rIns="91425" bIns="91425" anchor="t" anchorCtr="0">
            <a:noAutofit/>
          </a:bodyPr>
          <a:lstStyle/>
          <a:p>
            <a:pPr marL="457200" lvl="0" indent="-381000" algn="l" rtl="0">
              <a:lnSpc>
                <a:spcPct val="200000"/>
              </a:lnSpc>
              <a:spcBef>
                <a:spcPts val="0"/>
              </a:spcBef>
              <a:spcAft>
                <a:spcPts val="1000"/>
              </a:spcAft>
              <a:buSzPts val="2400"/>
              <a:buChar char="▹"/>
            </a:pPr>
            <a:r>
              <a:rPr lang="en"/>
              <a:t>h3</a:t>
            </a:r>
            <a:endParaRPr/>
          </a:p>
        </p:txBody>
      </p:sp>
      <p:pic>
        <p:nvPicPr>
          <p:cNvPr id="723" name="Google Shape;723;p65"/>
          <p:cNvPicPr preferRelativeResize="0"/>
          <p:nvPr/>
        </p:nvPicPr>
        <p:blipFill>
          <a:blip r:embed="rId3">
            <a:alphaModFix/>
          </a:blip>
          <a:stretch>
            <a:fillRect/>
          </a:stretch>
        </p:blipFill>
        <p:spPr>
          <a:xfrm>
            <a:off x="5204183" y="-5501878"/>
            <a:ext cx="3939876" cy="10136750"/>
          </a:xfrm>
          <a:prstGeom prst="rect">
            <a:avLst/>
          </a:prstGeom>
          <a:noFill/>
          <a:ln>
            <a:noFill/>
          </a:ln>
        </p:spPr>
      </p:pic>
      <p:cxnSp>
        <p:nvCxnSpPr>
          <p:cNvPr id="724" name="Google Shape;724;p65"/>
          <p:cNvCxnSpPr>
            <a:endCxn id="725" idx="1"/>
          </p:cNvCxnSpPr>
          <p:nvPr/>
        </p:nvCxnSpPr>
        <p:spPr>
          <a:xfrm rot="10800000" flipH="1">
            <a:off x="1395975" y="739249"/>
            <a:ext cx="4577400" cy="983700"/>
          </a:xfrm>
          <a:prstGeom prst="straightConnector1">
            <a:avLst/>
          </a:prstGeom>
          <a:noFill/>
          <a:ln w="19050" cap="flat" cmpd="sng">
            <a:solidFill>
              <a:srgbClr val="005282"/>
            </a:solidFill>
            <a:prstDash val="solid"/>
            <a:round/>
            <a:headEnd type="none" w="med" len="med"/>
            <a:tailEnd type="triangle" w="med" len="med"/>
          </a:ln>
        </p:spPr>
      </p:cxnSp>
      <p:sp>
        <p:nvSpPr>
          <p:cNvPr id="725" name="Google Shape;725;p65"/>
          <p:cNvSpPr/>
          <p:nvPr/>
        </p:nvSpPr>
        <p:spPr>
          <a:xfrm>
            <a:off x="5973375" y="679099"/>
            <a:ext cx="1509000" cy="120300"/>
          </a:xfrm>
          <a:prstGeom prst="rect">
            <a:avLst/>
          </a:prstGeom>
          <a:noFill/>
          <a:ln w="19050" cap="flat" cmpd="sng">
            <a:solidFill>
              <a:srgbClr val="0B5394"/>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6" name="Google Shape;726;p65"/>
          <p:cNvCxnSpPr>
            <a:endCxn id="727" idx="1"/>
          </p:cNvCxnSpPr>
          <p:nvPr/>
        </p:nvCxnSpPr>
        <p:spPr>
          <a:xfrm rot="10800000" flipH="1">
            <a:off x="1257500" y="899775"/>
            <a:ext cx="4716000" cy="1709700"/>
          </a:xfrm>
          <a:prstGeom prst="straightConnector1">
            <a:avLst/>
          </a:prstGeom>
          <a:noFill/>
          <a:ln w="19050" cap="flat" cmpd="sng">
            <a:solidFill>
              <a:srgbClr val="38761D"/>
            </a:solidFill>
            <a:prstDash val="solid"/>
            <a:round/>
            <a:headEnd type="none" w="med" len="med"/>
            <a:tailEnd type="triangle" w="med" len="med"/>
          </a:ln>
        </p:spPr>
      </p:cxnSp>
      <p:sp>
        <p:nvSpPr>
          <p:cNvPr id="727" name="Google Shape;727;p65"/>
          <p:cNvSpPr/>
          <p:nvPr/>
        </p:nvSpPr>
        <p:spPr>
          <a:xfrm>
            <a:off x="5973500" y="811875"/>
            <a:ext cx="1509000" cy="175800"/>
          </a:xfrm>
          <a:prstGeom prst="rect">
            <a:avLst/>
          </a:prstGeom>
          <a:noFill/>
          <a:ln w="19050" cap="flat" cmpd="sng">
            <a:solidFill>
              <a:srgbClr val="38761D"/>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65"/>
          <p:cNvSpPr txBox="1"/>
          <p:nvPr/>
        </p:nvSpPr>
        <p:spPr>
          <a:xfrm>
            <a:off x="451845" y="2303890"/>
            <a:ext cx="3000000" cy="554100"/>
          </a:xfrm>
          <a:prstGeom prst="rect">
            <a:avLst/>
          </a:prstGeom>
          <a:noFill/>
          <a:ln>
            <a:noFill/>
          </a:ln>
        </p:spPr>
        <p:txBody>
          <a:bodyPr spcFirstLastPara="1" wrap="square" lIns="91425" tIns="91425" rIns="91425" bIns="91425" anchor="t" anchorCtr="0">
            <a:spAutoFit/>
          </a:bodyPr>
          <a:lstStyle/>
          <a:p>
            <a:pPr marL="457200" lvl="0" indent="-381000" algn="l" rtl="0">
              <a:lnSpc>
                <a:spcPct val="200000"/>
              </a:lnSpc>
              <a:spcBef>
                <a:spcPts val="0"/>
              </a:spcBef>
              <a:spcAft>
                <a:spcPts val="100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p</a:t>
            </a:r>
            <a:endParaRPr sz="2400">
              <a:solidFill>
                <a:schemeClr val="dk1"/>
              </a:solidFill>
              <a:latin typeface="Barlow Light"/>
              <a:ea typeface="Barlow Light"/>
              <a:cs typeface="Barlow Light"/>
              <a:sym typeface="Barlow Light"/>
            </a:endParaRPr>
          </a:p>
        </p:txBody>
      </p:sp>
      <p:sp>
        <p:nvSpPr>
          <p:cNvPr id="729" name="Google Shape;729;p65"/>
          <p:cNvSpPr txBox="1"/>
          <p:nvPr/>
        </p:nvSpPr>
        <p:spPr>
          <a:xfrm>
            <a:off x="461046" y="3162875"/>
            <a:ext cx="1714500" cy="554100"/>
          </a:xfrm>
          <a:prstGeom prst="rect">
            <a:avLst/>
          </a:prstGeom>
          <a:noFill/>
          <a:ln>
            <a:noFill/>
          </a:ln>
        </p:spPr>
        <p:txBody>
          <a:bodyPr spcFirstLastPara="1" wrap="square" lIns="91425" tIns="91425" rIns="91425" bIns="91425" anchor="t" anchorCtr="0">
            <a:spAutoFit/>
          </a:bodyPr>
          <a:lstStyle/>
          <a:p>
            <a:pPr marL="457200" lvl="0" indent="-381000" algn="l" rtl="0">
              <a:lnSpc>
                <a:spcPct val="200000"/>
              </a:lnSpc>
              <a:spcBef>
                <a:spcPts val="0"/>
              </a:spcBef>
              <a:spcAft>
                <a:spcPts val="1000"/>
              </a:spcAft>
              <a:buClr>
                <a:srgbClr val="A5B0FE"/>
              </a:buClr>
              <a:buSzPts val="2400"/>
              <a:buFont typeface="Barlow Light"/>
              <a:buChar char="▹"/>
            </a:pPr>
            <a:r>
              <a:rPr lang="en" sz="2400">
                <a:solidFill>
                  <a:schemeClr val="dk1"/>
                </a:solidFill>
                <a:latin typeface="Barlow Light"/>
                <a:ea typeface="Barlow Light"/>
                <a:cs typeface="Barlow Light"/>
                <a:sym typeface="Barlow Light"/>
              </a:rPr>
              <a:t>a</a:t>
            </a:r>
            <a:endParaRPr sz="2400">
              <a:solidFill>
                <a:schemeClr val="dk1"/>
              </a:solidFill>
              <a:latin typeface="Barlow Light"/>
              <a:ea typeface="Barlow Light"/>
              <a:cs typeface="Barlow Light"/>
              <a:sym typeface="Barlow Light"/>
            </a:endParaRPr>
          </a:p>
        </p:txBody>
      </p:sp>
      <p:cxnSp>
        <p:nvCxnSpPr>
          <p:cNvPr id="730" name="Google Shape;730;p65"/>
          <p:cNvCxnSpPr/>
          <p:nvPr/>
        </p:nvCxnSpPr>
        <p:spPr>
          <a:xfrm rot="10800000" flipH="1">
            <a:off x="1540525" y="1213550"/>
            <a:ext cx="6024000" cy="3118800"/>
          </a:xfrm>
          <a:prstGeom prst="straightConnector1">
            <a:avLst/>
          </a:prstGeom>
          <a:noFill/>
          <a:ln w="19050" cap="flat" cmpd="sng">
            <a:solidFill>
              <a:srgbClr val="96928F"/>
            </a:solidFill>
            <a:prstDash val="solid"/>
            <a:round/>
            <a:headEnd type="none" w="med" len="med"/>
            <a:tailEnd type="triangle" w="med" len="med"/>
          </a:ln>
        </p:spPr>
      </p:cxnSp>
      <p:sp>
        <p:nvSpPr>
          <p:cNvPr id="731" name="Google Shape;731;p65"/>
          <p:cNvSpPr/>
          <p:nvPr/>
        </p:nvSpPr>
        <p:spPr>
          <a:xfrm>
            <a:off x="7570625" y="660225"/>
            <a:ext cx="830100" cy="554100"/>
          </a:xfrm>
          <a:prstGeom prst="rect">
            <a:avLst/>
          </a:prstGeom>
          <a:noFill/>
          <a:ln w="19050" cap="flat" cmpd="sng">
            <a:solidFill>
              <a:srgbClr val="96928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2" name="Google Shape;732;p65"/>
          <p:cNvCxnSpPr>
            <a:endCxn id="733" idx="1"/>
          </p:cNvCxnSpPr>
          <p:nvPr/>
        </p:nvCxnSpPr>
        <p:spPr>
          <a:xfrm rot="10800000" flipH="1">
            <a:off x="1244900" y="1100625"/>
            <a:ext cx="4728600" cy="2376600"/>
          </a:xfrm>
          <a:prstGeom prst="straightConnector1">
            <a:avLst/>
          </a:prstGeom>
          <a:noFill/>
          <a:ln w="19050" cap="flat" cmpd="sng">
            <a:solidFill>
              <a:srgbClr val="20124D"/>
            </a:solidFill>
            <a:prstDash val="solid"/>
            <a:round/>
            <a:headEnd type="none" w="med" len="med"/>
            <a:tailEnd type="triangle" w="med" len="med"/>
          </a:ln>
        </p:spPr>
      </p:cxnSp>
      <p:sp>
        <p:nvSpPr>
          <p:cNvPr id="733" name="Google Shape;733;p65"/>
          <p:cNvSpPr/>
          <p:nvPr/>
        </p:nvSpPr>
        <p:spPr>
          <a:xfrm>
            <a:off x="5973500" y="1012725"/>
            <a:ext cx="830100" cy="175800"/>
          </a:xfrm>
          <a:prstGeom prst="rect">
            <a:avLst/>
          </a:prstGeom>
          <a:noFill/>
          <a:ln w="19050" cap="flat" cmpd="sng">
            <a:solidFill>
              <a:srgbClr val="20124D"/>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65"/>
          <p:cNvSpPr txBox="1"/>
          <p:nvPr/>
        </p:nvSpPr>
        <p:spPr>
          <a:xfrm>
            <a:off x="461040" y="4033265"/>
            <a:ext cx="3000000" cy="554100"/>
          </a:xfrm>
          <a:prstGeom prst="rect">
            <a:avLst/>
          </a:prstGeom>
          <a:noFill/>
          <a:ln>
            <a:noFill/>
          </a:ln>
        </p:spPr>
        <p:txBody>
          <a:bodyPr spcFirstLastPara="1" wrap="square" lIns="91425" tIns="91425" rIns="91425" bIns="91425" anchor="t" anchorCtr="0">
            <a:spAutoFit/>
          </a:bodyPr>
          <a:lstStyle/>
          <a:p>
            <a:pPr marL="457200" lvl="0" indent="-381000" algn="l" rtl="0">
              <a:lnSpc>
                <a:spcPct val="200000"/>
              </a:lnSpc>
              <a:spcBef>
                <a:spcPts val="0"/>
              </a:spcBef>
              <a:spcAft>
                <a:spcPts val="1000"/>
              </a:spcAft>
              <a:buClr>
                <a:srgbClr val="A5B0FE"/>
              </a:buClr>
              <a:buSzPts val="2400"/>
              <a:buFont typeface="Barlow Light"/>
              <a:buChar char="▹"/>
            </a:pPr>
            <a:r>
              <a:rPr lang="en" sz="2400">
                <a:solidFill>
                  <a:schemeClr val="dk1"/>
                </a:solidFill>
                <a:latin typeface="Barlow Light"/>
                <a:ea typeface="Barlow Light"/>
                <a:cs typeface="Barlow Light"/>
                <a:sym typeface="Barlow Light"/>
              </a:rPr>
              <a:t>img</a:t>
            </a:r>
            <a:endParaRPr sz="2400">
              <a:solidFill>
                <a:schemeClr val="dk1"/>
              </a:solidFill>
              <a:latin typeface="Barlow Light"/>
              <a:ea typeface="Barlow Light"/>
              <a:cs typeface="Barlow Light"/>
              <a:sym typeface="Barlow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5"/>
                                        </p:tgtEl>
                                        <p:attrNameLst>
                                          <p:attrName>style.visibility</p:attrName>
                                        </p:attrNameLst>
                                      </p:cBhvr>
                                      <p:to>
                                        <p:strVal val="visible"/>
                                      </p:to>
                                    </p:set>
                                    <p:animEffect transition="in" filter="fade">
                                      <p:cBhvr>
                                        <p:cTn id="7" dur="1000"/>
                                        <p:tgtEl>
                                          <p:spTgt spid="725"/>
                                        </p:tgtEl>
                                      </p:cBhvr>
                                    </p:animEffect>
                                  </p:childTnLst>
                                </p:cTn>
                              </p:par>
                              <p:par>
                                <p:cTn id="8" presetID="10" presetClass="entr" presetSubtype="0" fill="hold" nodeType="withEffect">
                                  <p:stCondLst>
                                    <p:cond delay="0"/>
                                  </p:stCondLst>
                                  <p:childTnLst>
                                    <p:set>
                                      <p:cBhvr>
                                        <p:cTn id="9" dur="1" fill="hold">
                                          <p:stCondLst>
                                            <p:cond delay="0"/>
                                          </p:stCondLst>
                                        </p:cTn>
                                        <p:tgtEl>
                                          <p:spTgt spid="724"/>
                                        </p:tgtEl>
                                        <p:attrNameLst>
                                          <p:attrName>style.visibility</p:attrName>
                                        </p:attrNameLst>
                                      </p:cBhvr>
                                      <p:to>
                                        <p:strVal val="visible"/>
                                      </p:to>
                                    </p:set>
                                    <p:animEffect transition="in" filter="fade">
                                      <p:cBhvr>
                                        <p:cTn id="10" dur="1000"/>
                                        <p:tgtEl>
                                          <p:spTgt spid="7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22"/>
                                        </p:tgtEl>
                                        <p:attrNameLst>
                                          <p:attrName>style.visibility</p:attrName>
                                        </p:attrNameLst>
                                      </p:cBhvr>
                                      <p:to>
                                        <p:strVal val="visible"/>
                                      </p:to>
                                    </p:set>
                                    <p:animEffect transition="in" filter="fade">
                                      <p:cBhvr>
                                        <p:cTn id="15" dur="1000"/>
                                        <p:tgtEl>
                                          <p:spTgt spid="7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26"/>
                                        </p:tgtEl>
                                        <p:attrNameLst>
                                          <p:attrName>style.visibility</p:attrName>
                                        </p:attrNameLst>
                                      </p:cBhvr>
                                      <p:to>
                                        <p:strVal val="visible"/>
                                      </p:to>
                                    </p:set>
                                    <p:animEffect transition="in" filter="fade">
                                      <p:cBhvr>
                                        <p:cTn id="20" dur="1000"/>
                                        <p:tgtEl>
                                          <p:spTgt spid="726"/>
                                        </p:tgtEl>
                                      </p:cBhvr>
                                    </p:animEffect>
                                  </p:childTnLst>
                                </p:cTn>
                              </p:par>
                              <p:par>
                                <p:cTn id="21" presetID="10" presetClass="entr" presetSubtype="0" fill="hold" nodeType="withEffect">
                                  <p:stCondLst>
                                    <p:cond delay="0"/>
                                  </p:stCondLst>
                                  <p:childTnLst>
                                    <p:set>
                                      <p:cBhvr>
                                        <p:cTn id="22" dur="1" fill="hold">
                                          <p:stCondLst>
                                            <p:cond delay="0"/>
                                          </p:stCondLst>
                                        </p:cTn>
                                        <p:tgtEl>
                                          <p:spTgt spid="727"/>
                                        </p:tgtEl>
                                        <p:attrNameLst>
                                          <p:attrName>style.visibility</p:attrName>
                                        </p:attrNameLst>
                                      </p:cBhvr>
                                      <p:to>
                                        <p:strVal val="visible"/>
                                      </p:to>
                                    </p:set>
                                    <p:animEffect transition="in" filter="fade">
                                      <p:cBhvr>
                                        <p:cTn id="23" dur="1000"/>
                                        <p:tgtEl>
                                          <p:spTgt spid="72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28"/>
                                        </p:tgtEl>
                                        <p:attrNameLst>
                                          <p:attrName>style.visibility</p:attrName>
                                        </p:attrNameLst>
                                      </p:cBhvr>
                                      <p:to>
                                        <p:strVal val="visible"/>
                                      </p:to>
                                    </p:set>
                                    <p:animEffect transition="in" filter="fade">
                                      <p:cBhvr>
                                        <p:cTn id="28" dur="1000"/>
                                        <p:tgtEl>
                                          <p:spTgt spid="72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32"/>
                                        </p:tgtEl>
                                        <p:attrNameLst>
                                          <p:attrName>style.visibility</p:attrName>
                                        </p:attrNameLst>
                                      </p:cBhvr>
                                      <p:to>
                                        <p:strVal val="visible"/>
                                      </p:to>
                                    </p:set>
                                    <p:animEffect transition="in" filter="fade">
                                      <p:cBhvr>
                                        <p:cTn id="33" dur="1000"/>
                                        <p:tgtEl>
                                          <p:spTgt spid="732"/>
                                        </p:tgtEl>
                                      </p:cBhvr>
                                    </p:animEffect>
                                  </p:childTnLst>
                                </p:cTn>
                              </p:par>
                              <p:par>
                                <p:cTn id="34" presetID="10" presetClass="entr" presetSubtype="0" fill="hold" nodeType="withEffect">
                                  <p:stCondLst>
                                    <p:cond delay="0"/>
                                  </p:stCondLst>
                                  <p:childTnLst>
                                    <p:set>
                                      <p:cBhvr>
                                        <p:cTn id="35" dur="1" fill="hold">
                                          <p:stCondLst>
                                            <p:cond delay="0"/>
                                          </p:stCondLst>
                                        </p:cTn>
                                        <p:tgtEl>
                                          <p:spTgt spid="733"/>
                                        </p:tgtEl>
                                        <p:attrNameLst>
                                          <p:attrName>style.visibility</p:attrName>
                                        </p:attrNameLst>
                                      </p:cBhvr>
                                      <p:to>
                                        <p:strVal val="visible"/>
                                      </p:to>
                                    </p:set>
                                    <p:animEffect transition="in" filter="fade">
                                      <p:cBhvr>
                                        <p:cTn id="36" dur="1000"/>
                                        <p:tgtEl>
                                          <p:spTgt spid="73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29"/>
                                        </p:tgtEl>
                                        <p:attrNameLst>
                                          <p:attrName>style.visibility</p:attrName>
                                        </p:attrNameLst>
                                      </p:cBhvr>
                                      <p:to>
                                        <p:strVal val="visible"/>
                                      </p:to>
                                    </p:set>
                                    <p:animEffect transition="in" filter="fade">
                                      <p:cBhvr>
                                        <p:cTn id="41" dur="1000"/>
                                        <p:tgtEl>
                                          <p:spTgt spid="72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30"/>
                                        </p:tgtEl>
                                        <p:attrNameLst>
                                          <p:attrName>style.visibility</p:attrName>
                                        </p:attrNameLst>
                                      </p:cBhvr>
                                      <p:to>
                                        <p:strVal val="visible"/>
                                      </p:to>
                                    </p:set>
                                    <p:animEffect transition="in" filter="fade">
                                      <p:cBhvr>
                                        <p:cTn id="46" dur="1000"/>
                                        <p:tgtEl>
                                          <p:spTgt spid="730"/>
                                        </p:tgtEl>
                                      </p:cBhvr>
                                    </p:animEffect>
                                  </p:childTnLst>
                                </p:cTn>
                              </p:par>
                              <p:par>
                                <p:cTn id="47" presetID="10" presetClass="entr" presetSubtype="0" fill="hold" nodeType="withEffect">
                                  <p:stCondLst>
                                    <p:cond delay="0"/>
                                  </p:stCondLst>
                                  <p:childTnLst>
                                    <p:set>
                                      <p:cBhvr>
                                        <p:cTn id="48" dur="1" fill="hold">
                                          <p:stCondLst>
                                            <p:cond delay="0"/>
                                          </p:stCondLst>
                                        </p:cTn>
                                        <p:tgtEl>
                                          <p:spTgt spid="731"/>
                                        </p:tgtEl>
                                        <p:attrNameLst>
                                          <p:attrName>style.visibility</p:attrName>
                                        </p:attrNameLst>
                                      </p:cBhvr>
                                      <p:to>
                                        <p:strVal val="visible"/>
                                      </p:to>
                                    </p:set>
                                    <p:animEffect transition="in" filter="fade">
                                      <p:cBhvr>
                                        <p:cTn id="49" dur="1000"/>
                                        <p:tgtEl>
                                          <p:spTgt spid="73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734"/>
                                        </p:tgtEl>
                                        <p:attrNameLst>
                                          <p:attrName>style.visibility</p:attrName>
                                        </p:attrNameLst>
                                      </p:cBhvr>
                                      <p:to>
                                        <p:strVal val="visible"/>
                                      </p:to>
                                    </p:set>
                                    <p:animEffect transition="in" filter="fade">
                                      <p:cBhvr>
                                        <p:cTn id="54" dur="1000"/>
                                        <p:tgtEl>
                                          <p:spTgt spid="7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66"/>
          <p:cNvSpPr txBox="1">
            <a:spLocks noGrp="1"/>
          </p:cNvSpPr>
          <p:nvPr>
            <p:ph type="title"/>
          </p:nvPr>
        </p:nvSpPr>
        <p:spPr>
          <a:xfrm>
            <a:off x="457200" y="515725"/>
            <a:ext cx="53691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Elements to use</a:t>
            </a:r>
            <a:endParaRPr>
              <a:solidFill>
                <a:srgbClr val="6463BD"/>
              </a:solidFill>
            </a:endParaRPr>
          </a:p>
          <a:p>
            <a:pPr marL="0" lvl="0" indent="0" algn="l" rtl="0">
              <a:spcBef>
                <a:spcPts val="0"/>
              </a:spcBef>
              <a:spcAft>
                <a:spcPts val="0"/>
              </a:spcAft>
              <a:buNone/>
            </a:pPr>
            <a:endParaRPr>
              <a:solidFill>
                <a:srgbClr val="6463BD"/>
              </a:solidFill>
            </a:endParaRPr>
          </a:p>
        </p:txBody>
      </p:sp>
      <p:sp>
        <p:nvSpPr>
          <p:cNvPr id="740" name="Google Shape;740;p66"/>
          <p:cNvSpPr/>
          <p:nvPr/>
        </p:nvSpPr>
        <p:spPr>
          <a:xfrm>
            <a:off x="5155500" y="-97350"/>
            <a:ext cx="3988500" cy="5338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66"/>
          <p:cNvSpPr txBox="1"/>
          <p:nvPr/>
        </p:nvSpPr>
        <p:spPr>
          <a:xfrm>
            <a:off x="457200" y="1238725"/>
            <a:ext cx="8320800" cy="35754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&lt;main&gt;</a:t>
            </a:r>
            <a:endParaRPr sz="1050">
              <a:solidFill>
                <a:srgbClr val="96928F"/>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    &lt;section&gt;&lt;/section&gt;</a:t>
            </a:r>
            <a:endParaRPr sz="1050">
              <a:solidFill>
                <a:srgbClr val="96928F"/>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a:t>
            </a:r>
            <a:r>
              <a:rPr lang="en" sz="1050">
                <a:solidFill>
                  <a:srgbClr val="96928F"/>
                </a:solidFill>
                <a:highlight>
                  <a:srgbClr val="FFFFFF"/>
                </a:highlight>
                <a:latin typeface="Consolas"/>
                <a:ea typeface="Consolas"/>
                <a:cs typeface="Consolas"/>
                <a:sym typeface="Consolas"/>
              </a:rPr>
              <a:t> &lt;blockquote&gt;&lt;/blockquote&gt;</a:t>
            </a:r>
            <a:endParaRPr sz="1050">
              <a:solidFill>
                <a:srgbClr val="96928F"/>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    &lt;section&gt;</a:t>
            </a:r>
            <a:endParaRPr sz="1050">
              <a:solidFill>
                <a:srgbClr val="96928F"/>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        &lt;h2&gt;Projects&lt;/h2&gt;</a:t>
            </a:r>
            <a:endParaRPr sz="1050">
              <a:solidFill>
                <a:srgbClr val="96928F"/>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        &lt;article&gt;</a:t>
            </a:r>
            <a:endParaRPr sz="1050">
              <a:solidFill>
                <a:srgbClr val="96928F"/>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&lt;h3&gt;</a:t>
            </a:r>
            <a:r>
              <a:rPr lang="en" sz="1050">
                <a:solidFill>
                  <a:srgbClr val="1A1A1A"/>
                </a:solidFill>
                <a:highlight>
                  <a:srgbClr val="FFFFFF"/>
                </a:highlight>
                <a:latin typeface="Consolas"/>
                <a:ea typeface="Consolas"/>
                <a:cs typeface="Consolas"/>
                <a:sym typeface="Consolas"/>
              </a:rPr>
              <a:t>Project Title</a:t>
            </a:r>
            <a:r>
              <a:rPr lang="en" sz="1050">
                <a:solidFill>
                  <a:srgbClr val="398BC9"/>
                </a:solidFill>
                <a:highlight>
                  <a:srgbClr val="FFFFFF"/>
                </a:highlight>
                <a:latin typeface="Consolas"/>
                <a:ea typeface="Consolas"/>
                <a:cs typeface="Consolas"/>
                <a:sym typeface="Consolas"/>
              </a:rPr>
              <a:t>&lt;/h3&gt;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&lt;p&gt;</a:t>
            </a:r>
            <a:r>
              <a:rPr lang="en" sz="1050">
                <a:solidFill>
                  <a:srgbClr val="1A1A1A"/>
                </a:solidFill>
                <a:highlight>
                  <a:srgbClr val="FFFFFF"/>
                </a:highlight>
                <a:latin typeface="Consolas"/>
                <a:ea typeface="Consolas"/>
                <a:cs typeface="Consolas"/>
                <a:sym typeface="Consolas"/>
              </a:rPr>
              <a:t>Lorem ipsum dolor sit, amet consectetur adipisicing elit. Excepturi nequga numquam vol...</a:t>
            </a:r>
            <a:r>
              <a:rPr lang="en" sz="1050">
                <a:solidFill>
                  <a:srgbClr val="398BC9"/>
                </a:solidFill>
                <a:highlight>
                  <a:srgbClr val="FFFFFF"/>
                </a:highlight>
                <a:latin typeface="Consolas"/>
                <a:ea typeface="Consolas"/>
                <a:cs typeface="Consolas"/>
                <a:sym typeface="Consolas"/>
              </a:rPr>
              <a:t>&lt;/p&gt;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t>
            </a:r>
            <a:r>
              <a:rPr lang="en" sz="1050">
                <a:solidFill>
                  <a:srgbClr val="398BC9"/>
                </a:solidFill>
                <a:highlight>
                  <a:srgbClr val="FFFFFF"/>
                </a:highlight>
                <a:latin typeface="Consolas"/>
                <a:ea typeface="Consolas"/>
                <a:cs typeface="Consolas"/>
                <a:sym typeface="Consolas"/>
              </a:rPr>
              <a:t>&gt;</a:t>
            </a:r>
            <a:r>
              <a:rPr lang="en" sz="1050">
                <a:solidFill>
                  <a:srgbClr val="1A1A1A"/>
                </a:solidFill>
                <a:highlight>
                  <a:srgbClr val="FFFFFF"/>
                </a:highlight>
                <a:latin typeface="Consolas"/>
                <a:ea typeface="Consolas"/>
                <a:cs typeface="Consolas"/>
                <a:sym typeface="Consolas"/>
              </a:rPr>
              <a:t>See it live</a:t>
            </a:r>
            <a:r>
              <a:rPr lang="en" sz="1050">
                <a:solidFill>
                  <a:srgbClr val="398BC9"/>
                </a:solidFill>
                <a:highlight>
                  <a:srgbClr val="FFFFFF"/>
                </a:highlight>
                <a:latin typeface="Consolas"/>
                <a:ea typeface="Consolas"/>
                <a:cs typeface="Consolas"/>
                <a:sym typeface="Consolas"/>
              </a:rPr>
              <a:t>&lt;/a&gt;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t>
            </a:r>
            <a:r>
              <a:rPr lang="en" sz="1050">
                <a:solidFill>
                  <a:srgbClr val="398BC9"/>
                </a:solidFill>
                <a:highlight>
                  <a:srgbClr val="FFFFFF"/>
                </a:highlight>
                <a:latin typeface="Consolas"/>
                <a:ea typeface="Consolas"/>
                <a:cs typeface="Consolas"/>
                <a:sym typeface="Consolas"/>
              </a:rPr>
              <a:t>&gt;</a:t>
            </a:r>
            <a:r>
              <a:rPr lang="en" sz="1050">
                <a:solidFill>
                  <a:srgbClr val="1A1A1A"/>
                </a:solidFill>
                <a:highlight>
                  <a:srgbClr val="FFFFFF"/>
                </a:highlight>
                <a:latin typeface="Consolas"/>
                <a:ea typeface="Consolas"/>
                <a:cs typeface="Consolas"/>
                <a:sym typeface="Consolas"/>
              </a:rPr>
              <a:t>Fork it on Github</a:t>
            </a:r>
            <a:r>
              <a:rPr lang="en" sz="1050">
                <a:solidFill>
                  <a:srgbClr val="398BC9"/>
                </a:solidFill>
                <a:highlight>
                  <a:srgbClr val="FFFFFF"/>
                </a:highlight>
                <a:latin typeface="Consolas"/>
                <a:ea typeface="Consolas"/>
                <a:cs typeface="Consolas"/>
                <a:sym typeface="Consolas"/>
              </a:rPr>
              <a:t>&lt;/a&gt;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	  &lt;/article&gt;</a:t>
            </a:r>
            <a:endParaRPr sz="1050">
              <a:solidFill>
                <a:srgbClr val="96928F"/>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    &lt;section&gt;</a:t>
            </a:r>
            <a:endParaRPr sz="1050">
              <a:solidFill>
                <a:srgbClr val="96928F"/>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&lt;/main&gt;</a:t>
            </a:r>
            <a:endParaRPr sz="1050">
              <a:solidFill>
                <a:srgbClr val="96928F"/>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550">
              <a:solidFill>
                <a:srgbClr val="398BC9"/>
              </a:solidFill>
              <a:highlight>
                <a:srgbClr val="FFFFFF"/>
              </a:highlight>
              <a:latin typeface="Consolas"/>
              <a:ea typeface="Consolas"/>
              <a:cs typeface="Consolas"/>
              <a:sym typeface="Consolas"/>
            </a:endParaRPr>
          </a:p>
          <a:p>
            <a:pPr marL="0" lvl="0" indent="0" algn="l" rtl="0">
              <a:spcBef>
                <a:spcPts val="0"/>
              </a:spcBef>
              <a:spcAft>
                <a:spcPts val="0"/>
              </a:spcAft>
              <a:buNone/>
            </a:pPr>
            <a:endParaRPr>
              <a:latin typeface="Barlow Light"/>
              <a:ea typeface="Barlow Light"/>
              <a:cs typeface="Barlow Light"/>
              <a:sym typeface="Barlow 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67"/>
          <p:cNvSpPr txBox="1">
            <a:spLocks noGrp="1"/>
          </p:cNvSpPr>
          <p:nvPr>
            <p:ph type="title"/>
          </p:nvPr>
        </p:nvSpPr>
        <p:spPr>
          <a:xfrm>
            <a:off x="457200" y="515725"/>
            <a:ext cx="53691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Elements to use</a:t>
            </a:r>
            <a:endParaRPr>
              <a:solidFill>
                <a:srgbClr val="6463BD"/>
              </a:solidFill>
            </a:endParaRPr>
          </a:p>
          <a:p>
            <a:pPr marL="0" lvl="0" indent="0" algn="l" rtl="0">
              <a:spcBef>
                <a:spcPts val="0"/>
              </a:spcBef>
              <a:spcAft>
                <a:spcPts val="0"/>
              </a:spcAft>
              <a:buNone/>
            </a:pPr>
            <a:endParaRPr>
              <a:solidFill>
                <a:srgbClr val="6463BD"/>
              </a:solidFill>
            </a:endParaRPr>
          </a:p>
        </p:txBody>
      </p:sp>
      <p:sp>
        <p:nvSpPr>
          <p:cNvPr id="747" name="Google Shape;747;p67"/>
          <p:cNvSpPr/>
          <p:nvPr/>
        </p:nvSpPr>
        <p:spPr>
          <a:xfrm>
            <a:off x="5155550" y="-105925"/>
            <a:ext cx="3988500" cy="53382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67"/>
          <p:cNvSpPr txBox="1">
            <a:spLocks noGrp="1"/>
          </p:cNvSpPr>
          <p:nvPr>
            <p:ph type="body" idx="1"/>
          </p:nvPr>
        </p:nvSpPr>
        <p:spPr>
          <a:xfrm>
            <a:off x="457200" y="1444525"/>
            <a:ext cx="5047500" cy="825300"/>
          </a:xfrm>
          <a:prstGeom prst="rect">
            <a:avLst/>
          </a:prstGeom>
        </p:spPr>
        <p:txBody>
          <a:bodyPr spcFirstLastPara="1" wrap="square" lIns="91425" tIns="91425" rIns="91425" bIns="91425" anchor="t" anchorCtr="0">
            <a:noAutofit/>
          </a:bodyPr>
          <a:lstStyle/>
          <a:p>
            <a:pPr marL="457200" lvl="0" indent="-381000" algn="l" rtl="0">
              <a:lnSpc>
                <a:spcPct val="200000"/>
              </a:lnSpc>
              <a:spcBef>
                <a:spcPts val="0"/>
              </a:spcBef>
              <a:spcAft>
                <a:spcPts val="1000"/>
              </a:spcAft>
              <a:buSzPts val="2400"/>
              <a:buChar char="▹"/>
            </a:pPr>
            <a:r>
              <a:rPr lang="en"/>
              <a:t>section</a:t>
            </a:r>
            <a:endParaRPr/>
          </a:p>
        </p:txBody>
      </p:sp>
      <p:pic>
        <p:nvPicPr>
          <p:cNvPr id="749" name="Google Shape;749;p67"/>
          <p:cNvPicPr preferRelativeResize="0"/>
          <p:nvPr/>
        </p:nvPicPr>
        <p:blipFill>
          <a:blip r:embed="rId3">
            <a:alphaModFix/>
          </a:blip>
          <a:stretch>
            <a:fillRect/>
          </a:stretch>
        </p:blipFill>
        <p:spPr>
          <a:xfrm>
            <a:off x="5204183" y="-7102078"/>
            <a:ext cx="3939876" cy="10136750"/>
          </a:xfrm>
          <a:prstGeom prst="rect">
            <a:avLst/>
          </a:prstGeom>
          <a:noFill/>
          <a:ln>
            <a:noFill/>
          </a:ln>
        </p:spPr>
      </p:pic>
      <p:cxnSp>
        <p:nvCxnSpPr>
          <p:cNvPr id="750" name="Google Shape;750;p67"/>
          <p:cNvCxnSpPr>
            <a:endCxn id="751" idx="1"/>
          </p:cNvCxnSpPr>
          <p:nvPr/>
        </p:nvCxnSpPr>
        <p:spPr>
          <a:xfrm rot="10800000" flipH="1">
            <a:off x="2087475" y="1734050"/>
            <a:ext cx="3169200" cy="14100"/>
          </a:xfrm>
          <a:prstGeom prst="straightConnector1">
            <a:avLst/>
          </a:prstGeom>
          <a:noFill/>
          <a:ln w="19050" cap="flat" cmpd="sng">
            <a:solidFill>
              <a:srgbClr val="005282"/>
            </a:solidFill>
            <a:prstDash val="solid"/>
            <a:round/>
            <a:headEnd type="none" w="med" len="med"/>
            <a:tailEnd type="triangle" w="med" len="med"/>
          </a:ln>
        </p:spPr>
      </p:cxnSp>
      <p:sp>
        <p:nvSpPr>
          <p:cNvPr id="751" name="Google Shape;751;p67"/>
          <p:cNvSpPr/>
          <p:nvPr/>
        </p:nvSpPr>
        <p:spPr>
          <a:xfrm>
            <a:off x="5256675" y="1242200"/>
            <a:ext cx="3887400" cy="983700"/>
          </a:xfrm>
          <a:prstGeom prst="rect">
            <a:avLst/>
          </a:prstGeom>
          <a:noFill/>
          <a:ln w="19050" cap="flat" cmpd="sng">
            <a:solidFill>
              <a:srgbClr val="0B5394"/>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2" name="Google Shape;752;p67"/>
          <p:cNvCxnSpPr>
            <a:endCxn id="753" idx="1"/>
          </p:cNvCxnSpPr>
          <p:nvPr/>
        </p:nvCxnSpPr>
        <p:spPr>
          <a:xfrm rot="10800000" flipH="1">
            <a:off x="1559300" y="1634300"/>
            <a:ext cx="4414200" cy="943800"/>
          </a:xfrm>
          <a:prstGeom prst="straightConnector1">
            <a:avLst/>
          </a:prstGeom>
          <a:noFill/>
          <a:ln w="19050" cap="flat" cmpd="sng">
            <a:solidFill>
              <a:srgbClr val="38761D"/>
            </a:solidFill>
            <a:prstDash val="solid"/>
            <a:round/>
            <a:headEnd type="none" w="med" len="med"/>
            <a:tailEnd type="triangle" w="med" len="med"/>
          </a:ln>
        </p:spPr>
      </p:cxnSp>
      <p:sp>
        <p:nvSpPr>
          <p:cNvPr id="753" name="Google Shape;753;p67"/>
          <p:cNvSpPr/>
          <p:nvPr/>
        </p:nvSpPr>
        <p:spPr>
          <a:xfrm>
            <a:off x="5973500" y="1527950"/>
            <a:ext cx="2521500" cy="212700"/>
          </a:xfrm>
          <a:prstGeom prst="rect">
            <a:avLst/>
          </a:prstGeom>
          <a:noFill/>
          <a:ln w="19050" cap="flat" cmpd="sng">
            <a:solidFill>
              <a:srgbClr val="38761D"/>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67"/>
          <p:cNvSpPr txBox="1"/>
          <p:nvPr/>
        </p:nvSpPr>
        <p:spPr>
          <a:xfrm>
            <a:off x="451845" y="2303890"/>
            <a:ext cx="3000000" cy="554100"/>
          </a:xfrm>
          <a:prstGeom prst="rect">
            <a:avLst/>
          </a:prstGeom>
          <a:noFill/>
          <a:ln>
            <a:noFill/>
          </a:ln>
        </p:spPr>
        <p:txBody>
          <a:bodyPr spcFirstLastPara="1" wrap="square" lIns="91425" tIns="91425" rIns="91425" bIns="91425" anchor="t" anchorCtr="0">
            <a:spAutoFit/>
          </a:bodyPr>
          <a:lstStyle/>
          <a:p>
            <a:pPr marL="457200" lvl="0" indent="-381000" algn="l" rtl="0">
              <a:lnSpc>
                <a:spcPct val="200000"/>
              </a:lnSpc>
              <a:spcBef>
                <a:spcPts val="0"/>
              </a:spcBef>
              <a:spcAft>
                <a:spcPts val="100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h2</a:t>
            </a:r>
            <a:endParaRPr sz="2400">
              <a:solidFill>
                <a:schemeClr val="dk1"/>
              </a:solidFill>
              <a:latin typeface="Barlow Light"/>
              <a:ea typeface="Barlow Light"/>
              <a:cs typeface="Barlow Light"/>
              <a:sym typeface="Barlow Light"/>
            </a:endParaRPr>
          </a:p>
        </p:txBody>
      </p:sp>
      <p:sp>
        <p:nvSpPr>
          <p:cNvPr id="755" name="Google Shape;755;p67"/>
          <p:cNvSpPr txBox="1"/>
          <p:nvPr/>
        </p:nvSpPr>
        <p:spPr>
          <a:xfrm>
            <a:off x="461046" y="3162875"/>
            <a:ext cx="1714500" cy="554100"/>
          </a:xfrm>
          <a:prstGeom prst="rect">
            <a:avLst/>
          </a:prstGeom>
          <a:noFill/>
          <a:ln>
            <a:noFill/>
          </a:ln>
        </p:spPr>
        <p:txBody>
          <a:bodyPr spcFirstLastPara="1" wrap="square" lIns="91425" tIns="91425" rIns="91425" bIns="91425" anchor="t" anchorCtr="0">
            <a:spAutoFit/>
          </a:bodyPr>
          <a:lstStyle/>
          <a:p>
            <a:pPr marL="457200" lvl="0" indent="-381000" algn="l" rtl="0">
              <a:lnSpc>
                <a:spcPct val="200000"/>
              </a:lnSpc>
              <a:spcBef>
                <a:spcPts val="0"/>
              </a:spcBef>
              <a:spcAft>
                <a:spcPts val="1000"/>
              </a:spcAft>
              <a:buClr>
                <a:srgbClr val="A5B0FE"/>
              </a:buClr>
              <a:buSzPts val="2400"/>
              <a:buFont typeface="Barlow Light"/>
              <a:buChar char="▹"/>
            </a:pPr>
            <a:r>
              <a:rPr lang="en" sz="2400">
                <a:solidFill>
                  <a:schemeClr val="dk1"/>
                </a:solidFill>
                <a:latin typeface="Barlow Light"/>
                <a:ea typeface="Barlow Light"/>
                <a:cs typeface="Barlow Light"/>
                <a:sym typeface="Barlow Light"/>
              </a:rPr>
              <a:t>p</a:t>
            </a:r>
            <a:endParaRPr sz="2400">
              <a:solidFill>
                <a:schemeClr val="dk1"/>
              </a:solidFill>
              <a:latin typeface="Barlow Light"/>
              <a:ea typeface="Barlow Light"/>
              <a:cs typeface="Barlow Light"/>
              <a:sym typeface="Barlow Light"/>
            </a:endParaRPr>
          </a:p>
        </p:txBody>
      </p:sp>
      <p:cxnSp>
        <p:nvCxnSpPr>
          <p:cNvPr id="756" name="Google Shape;756;p67"/>
          <p:cNvCxnSpPr>
            <a:endCxn id="757" idx="1"/>
          </p:cNvCxnSpPr>
          <p:nvPr/>
        </p:nvCxnSpPr>
        <p:spPr>
          <a:xfrm rot="10800000" flipH="1">
            <a:off x="1238800" y="2018625"/>
            <a:ext cx="5712000" cy="2319900"/>
          </a:xfrm>
          <a:prstGeom prst="straightConnector1">
            <a:avLst/>
          </a:prstGeom>
          <a:noFill/>
          <a:ln w="19050" cap="flat" cmpd="sng">
            <a:solidFill>
              <a:srgbClr val="96928F"/>
            </a:solidFill>
            <a:prstDash val="solid"/>
            <a:round/>
            <a:headEnd type="none" w="med" len="med"/>
            <a:tailEnd type="triangle" w="med" len="med"/>
          </a:ln>
        </p:spPr>
      </p:cxnSp>
      <p:sp>
        <p:nvSpPr>
          <p:cNvPr id="757" name="Google Shape;757;p67"/>
          <p:cNvSpPr/>
          <p:nvPr/>
        </p:nvSpPr>
        <p:spPr>
          <a:xfrm>
            <a:off x="6950800" y="1930725"/>
            <a:ext cx="412200" cy="175800"/>
          </a:xfrm>
          <a:prstGeom prst="rect">
            <a:avLst/>
          </a:prstGeom>
          <a:noFill/>
          <a:ln w="19050" cap="flat" cmpd="sng">
            <a:solidFill>
              <a:srgbClr val="96928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8" name="Google Shape;758;p67"/>
          <p:cNvCxnSpPr>
            <a:endCxn id="759" idx="1"/>
          </p:cNvCxnSpPr>
          <p:nvPr/>
        </p:nvCxnSpPr>
        <p:spPr>
          <a:xfrm rot="10800000" flipH="1">
            <a:off x="1251200" y="1866075"/>
            <a:ext cx="4722300" cy="1592400"/>
          </a:xfrm>
          <a:prstGeom prst="straightConnector1">
            <a:avLst/>
          </a:prstGeom>
          <a:noFill/>
          <a:ln w="19050" cap="flat" cmpd="sng">
            <a:solidFill>
              <a:srgbClr val="20124D"/>
            </a:solidFill>
            <a:prstDash val="solid"/>
            <a:round/>
            <a:headEnd type="none" w="med" len="med"/>
            <a:tailEnd type="triangle" w="med" len="med"/>
          </a:ln>
        </p:spPr>
      </p:cxnSp>
      <p:sp>
        <p:nvSpPr>
          <p:cNvPr id="759" name="Google Shape;759;p67"/>
          <p:cNvSpPr/>
          <p:nvPr/>
        </p:nvSpPr>
        <p:spPr>
          <a:xfrm>
            <a:off x="5973500" y="1829775"/>
            <a:ext cx="2521500" cy="72600"/>
          </a:xfrm>
          <a:prstGeom prst="rect">
            <a:avLst/>
          </a:prstGeom>
          <a:noFill/>
          <a:ln w="19050" cap="flat" cmpd="sng">
            <a:solidFill>
              <a:srgbClr val="20124D"/>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67"/>
          <p:cNvSpPr txBox="1"/>
          <p:nvPr/>
        </p:nvSpPr>
        <p:spPr>
          <a:xfrm>
            <a:off x="461040" y="4033265"/>
            <a:ext cx="3000000" cy="554100"/>
          </a:xfrm>
          <a:prstGeom prst="rect">
            <a:avLst/>
          </a:prstGeom>
          <a:noFill/>
          <a:ln>
            <a:noFill/>
          </a:ln>
        </p:spPr>
        <p:txBody>
          <a:bodyPr spcFirstLastPara="1" wrap="square" lIns="91425" tIns="91425" rIns="91425" bIns="91425" anchor="t" anchorCtr="0">
            <a:spAutoFit/>
          </a:bodyPr>
          <a:lstStyle/>
          <a:p>
            <a:pPr marL="457200" lvl="0" indent="-381000" algn="l" rtl="0">
              <a:lnSpc>
                <a:spcPct val="200000"/>
              </a:lnSpc>
              <a:spcBef>
                <a:spcPts val="0"/>
              </a:spcBef>
              <a:spcAft>
                <a:spcPts val="1000"/>
              </a:spcAft>
              <a:buClr>
                <a:srgbClr val="A5B0FE"/>
              </a:buClr>
              <a:buSzPts val="2400"/>
              <a:buFont typeface="Barlow Light"/>
              <a:buChar char="▹"/>
            </a:pPr>
            <a:r>
              <a:rPr lang="en" sz="2400">
                <a:solidFill>
                  <a:schemeClr val="dk1"/>
                </a:solidFill>
                <a:latin typeface="Barlow Light"/>
                <a:ea typeface="Barlow Light"/>
                <a:cs typeface="Barlow Light"/>
                <a:sym typeface="Barlow Light"/>
              </a:rPr>
              <a:t>a</a:t>
            </a:r>
            <a:endParaRPr sz="2400">
              <a:solidFill>
                <a:schemeClr val="dk1"/>
              </a:solidFill>
              <a:latin typeface="Barlow Light"/>
              <a:ea typeface="Barlow Light"/>
              <a:cs typeface="Barlow Light"/>
              <a:sym typeface="Barlow Light"/>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68"/>
          <p:cNvSpPr txBox="1">
            <a:spLocks noGrp="1"/>
          </p:cNvSpPr>
          <p:nvPr>
            <p:ph type="title"/>
          </p:nvPr>
        </p:nvSpPr>
        <p:spPr>
          <a:xfrm>
            <a:off x="457200" y="515725"/>
            <a:ext cx="53691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Elements to use</a:t>
            </a:r>
            <a:endParaRPr>
              <a:solidFill>
                <a:srgbClr val="6463BD"/>
              </a:solidFill>
            </a:endParaRPr>
          </a:p>
          <a:p>
            <a:pPr marL="0" lvl="0" indent="0" algn="l" rtl="0">
              <a:spcBef>
                <a:spcPts val="0"/>
              </a:spcBef>
              <a:spcAft>
                <a:spcPts val="0"/>
              </a:spcAft>
              <a:buNone/>
            </a:pPr>
            <a:endParaRPr>
              <a:solidFill>
                <a:srgbClr val="6463BD"/>
              </a:solidFill>
            </a:endParaRPr>
          </a:p>
        </p:txBody>
      </p:sp>
      <p:sp>
        <p:nvSpPr>
          <p:cNvPr id="766" name="Google Shape;766;p68"/>
          <p:cNvSpPr/>
          <p:nvPr/>
        </p:nvSpPr>
        <p:spPr>
          <a:xfrm>
            <a:off x="5155500" y="-97350"/>
            <a:ext cx="3988500" cy="5338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68"/>
          <p:cNvSpPr txBox="1"/>
          <p:nvPr/>
        </p:nvSpPr>
        <p:spPr>
          <a:xfrm>
            <a:off x="457200" y="1238725"/>
            <a:ext cx="8320800" cy="29175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&lt;main&gt;</a:t>
            </a:r>
            <a:endParaRPr sz="1050">
              <a:solidFill>
                <a:srgbClr val="96928F"/>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    &lt;section&gt;&lt;/section&gt;</a:t>
            </a:r>
            <a:endParaRPr sz="1050">
              <a:solidFill>
                <a:srgbClr val="96928F"/>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a:t>
            </a:r>
            <a:r>
              <a:rPr lang="en" sz="1050">
                <a:solidFill>
                  <a:srgbClr val="96928F"/>
                </a:solidFill>
                <a:highlight>
                  <a:srgbClr val="FFFFFF"/>
                </a:highlight>
                <a:latin typeface="Consolas"/>
                <a:ea typeface="Consolas"/>
                <a:cs typeface="Consolas"/>
                <a:sym typeface="Consolas"/>
              </a:rPr>
              <a:t> &lt;blockquote&gt;&lt;/blockquote&gt;</a:t>
            </a:r>
            <a:endParaRPr sz="1050">
              <a:solidFill>
                <a:srgbClr val="96928F"/>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    &lt;section&gt;&lt;section&gt;</a:t>
            </a:r>
            <a:endParaRPr sz="1050">
              <a:solidFill>
                <a:srgbClr val="96928F"/>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&lt;section&gt;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&lt;h2&gt;</a:t>
            </a:r>
            <a:r>
              <a:rPr lang="en" sz="1050">
                <a:solidFill>
                  <a:srgbClr val="1A1A1A"/>
                </a:solidFill>
                <a:highlight>
                  <a:srgbClr val="FFFFFF"/>
                </a:highlight>
                <a:latin typeface="Consolas"/>
                <a:ea typeface="Consolas"/>
                <a:cs typeface="Consolas"/>
                <a:sym typeface="Consolas"/>
              </a:rPr>
              <a:t>Contact</a:t>
            </a:r>
            <a:r>
              <a:rPr lang="en" sz="1050">
                <a:solidFill>
                  <a:srgbClr val="398BC9"/>
                </a:solidFill>
                <a:highlight>
                  <a:srgbClr val="FFFFFF"/>
                </a:highlight>
                <a:latin typeface="Consolas"/>
                <a:ea typeface="Consolas"/>
                <a:cs typeface="Consolas"/>
                <a:sym typeface="Consolas"/>
              </a:rPr>
              <a:t>&lt;/h2&gt;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&lt;p&gt;</a:t>
            </a:r>
            <a:r>
              <a:rPr lang="en" sz="1050">
                <a:solidFill>
                  <a:srgbClr val="1A1A1A"/>
                </a:solidFill>
                <a:highlight>
                  <a:srgbClr val="FFFFFF"/>
                </a:highlight>
                <a:latin typeface="Consolas"/>
                <a:ea typeface="Consolas"/>
                <a:cs typeface="Consolas"/>
                <a:sym typeface="Consolas"/>
              </a:rPr>
              <a:t>If you'd like to work with me, you can drop me a message!</a:t>
            </a:r>
            <a:r>
              <a:rPr lang="en" sz="1050">
                <a:solidFill>
                  <a:srgbClr val="398BC9"/>
                </a:solidFill>
                <a:highlight>
                  <a:srgbClr val="FFFFFF"/>
                </a:highlight>
                <a:latin typeface="Consolas"/>
                <a:ea typeface="Consolas"/>
                <a:cs typeface="Consolas"/>
                <a:sym typeface="Consolas"/>
              </a:rPr>
              <a:t>&lt;/p&gt;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"mailto:email@example.com"</a:t>
            </a:r>
            <a:r>
              <a:rPr lang="en" sz="1050">
                <a:solidFill>
                  <a:srgbClr val="398BC9"/>
                </a:solidFill>
                <a:highlight>
                  <a:srgbClr val="FFFFFF"/>
                </a:highlight>
                <a:latin typeface="Consolas"/>
                <a:ea typeface="Consolas"/>
                <a:cs typeface="Consolas"/>
                <a:sym typeface="Consolas"/>
              </a:rPr>
              <a:t>&gt;</a:t>
            </a:r>
            <a:r>
              <a:rPr lang="en" sz="1050">
                <a:solidFill>
                  <a:srgbClr val="1A1A1A"/>
                </a:solidFill>
                <a:highlight>
                  <a:srgbClr val="FFFFFF"/>
                </a:highlight>
                <a:latin typeface="Consolas"/>
                <a:ea typeface="Consolas"/>
                <a:cs typeface="Consolas"/>
                <a:sym typeface="Consolas"/>
              </a:rPr>
              <a:t>Let's Talk</a:t>
            </a:r>
            <a:r>
              <a:rPr lang="en" sz="1050">
                <a:solidFill>
                  <a:srgbClr val="398BC9"/>
                </a:solidFill>
                <a:highlight>
                  <a:srgbClr val="FFFFFF"/>
                </a:highlight>
                <a:latin typeface="Consolas"/>
                <a:ea typeface="Consolas"/>
                <a:cs typeface="Consolas"/>
                <a:sym typeface="Consolas"/>
              </a:rPr>
              <a:t>&lt;/a&gt;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&lt;/section&gt;</a:t>
            </a:r>
            <a:endParaRPr sz="1050">
              <a:solidFill>
                <a:srgbClr val="96928F"/>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&lt;/main&gt;</a:t>
            </a:r>
            <a:endParaRPr sz="1050">
              <a:solidFill>
                <a:srgbClr val="96928F"/>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550">
              <a:solidFill>
                <a:srgbClr val="398BC9"/>
              </a:solidFill>
              <a:highlight>
                <a:srgbClr val="FFFFFF"/>
              </a:highlight>
              <a:latin typeface="Consolas"/>
              <a:ea typeface="Consolas"/>
              <a:cs typeface="Consolas"/>
              <a:sym typeface="Consolas"/>
            </a:endParaRPr>
          </a:p>
          <a:p>
            <a:pPr marL="0" lvl="0" indent="0" algn="l" rtl="0">
              <a:spcBef>
                <a:spcPts val="0"/>
              </a:spcBef>
              <a:spcAft>
                <a:spcPts val="0"/>
              </a:spcAft>
              <a:buNone/>
            </a:pPr>
            <a:endParaRPr>
              <a:latin typeface="Barlow Light"/>
              <a:ea typeface="Barlow Light"/>
              <a:cs typeface="Barlow Light"/>
              <a:sym typeface="Barlow Light"/>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69"/>
          <p:cNvSpPr txBox="1">
            <a:spLocks noGrp="1"/>
          </p:cNvSpPr>
          <p:nvPr>
            <p:ph type="title"/>
          </p:nvPr>
        </p:nvSpPr>
        <p:spPr>
          <a:xfrm>
            <a:off x="457200" y="515725"/>
            <a:ext cx="53691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Elements to use</a:t>
            </a:r>
            <a:endParaRPr>
              <a:solidFill>
                <a:srgbClr val="6463BD"/>
              </a:solidFill>
            </a:endParaRPr>
          </a:p>
          <a:p>
            <a:pPr marL="0" lvl="0" indent="0" algn="l" rtl="0">
              <a:spcBef>
                <a:spcPts val="0"/>
              </a:spcBef>
              <a:spcAft>
                <a:spcPts val="0"/>
              </a:spcAft>
              <a:buNone/>
            </a:pPr>
            <a:endParaRPr>
              <a:solidFill>
                <a:srgbClr val="6463BD"/>
              </a:solidFill>
            </a:endParaRPr>
          </a:p>
        </p:txBody>
      </p:sp>
      <p:sp>
        <p:nvSpPr>
          <p:cNvPr id="773" name="Google Shape;773;p69"/>
          <p:cNvSpPr/>
          <p:nvPr/>
        </p:nvSpPr>
        <p:spPr>
          <a:xfrm>
            <a:off x="5155550" y="-105925"/>
            <a:ext cx="3988500" cy="53382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69"/>
          <p:cNvSpPr txBox="1">
            <a:spLocks noGrp="1"/>
          </p:cNvSpPr>
          <p:nvPr>
            <p:ph type="body" idx="1"/>
          </p:nvPr>
        </p:nvSpPr>
        <p:spPr>
          <a:xfrm>
            <a:off x="461050" y="1453425"/>
            <a:ext cx="5047500" cy="825300"/>
          </a:xfrm>
          <a:prstGeom prst="rect">
            <a:avLst/>
          </a:prstGeom>
        </p:spPr>
        <p:txBody>
          <a:bodyPr spcFirstLastPara="1" wrap="square" lIns="91425" tIns="91425" rIns="91425" bIns="91425" anchor="t" anchorCtr="0">
            <a:noAutofit/>
          </a:bodyPr>
          <a:lstStyle/>
          <a:p>
            <a:pPr marL="457200" lvl="0" indent="-381000" algn="l" rtl="0">
              <a:lnSpc>
                <a:spcPct val="200000"/>
              </a:lnSpc>
              <a:spcBef>
                <a:spcPts val="0"/>
              </a:spcBef>
              <a:spcAft>
                <a:spcPts val="1000"/>
              </a:spcAft>
              <a:buSzPts val="2400"/>
              <a:buChar char="▹"/>
            </a:pPr>
            <a:r>
              <a:rPr lang="en"/>
              <a:t>footer</a:t>
            </a:r>
            <a:endParaRPr/>
          </a:p>
        </p:txBody>
      </p:sp>
      <p:pic>
        <p:nvPicPr>
          <p:cNvPr id="775" name="Google Shape;775;p69"/>
          <p:cNvPicPr preferRelativeResize="0"/>
          <p:nvPr/>
        </p:nvPicPr>
        <p:blipFill>
          <a:blip r:embed="rId3">
            <a:alphaModFix/>
          </a:blip>
          <a:stretch>
            <a:fillRect/>
          </a:stretch>
        </p:blipFill>
        <p:spPr>
          <a:xfrm>
            <a:off x="5204183" y="-7102078"/>
            <a:ext cx="3939876" cy="10136750"/>
          </a:xfrm>
          <a:prstGeom prst="rect">
            <a:avLst/>
          </a:prstGeom>
          <a:noFill/>
          <a:ln>
            <a:noFill/>
          </a:ln>
        </p:spPr>
      </p:pic>
      <p:cxnSp>
        <p:nvCxnSpPr>
          <p:cNvPr id="776" name="Google Shape;776;p69"/>
          <p:cNvCxnSpPr/>
          <p:nvPr/>
        </p:nvCxnSpPr>
        <p:spPr>
          <a:xfrm>
            <a:off x="1898875" y="1754300"/>
            <a:ext cx="3364200" cy="597300"/>
          </a:xfrm>
          <a:prstGeom prst="straightConnector1">
            <a:avLst/>
          </a:prstGeom>
          <a:noFill/>
          <a:ln w="19050" cap="flat" cmpd="sng">
            <a:solidFill>
              <a:srgbClr val="8E7CC3"/>
            </a:solidFill>
            <a:prstDash val="solid"/>
            <a:round/>
            <a:headEnd type="none" w="med" len="med"/>
            <a:tailEnd type="triangle" w="med" len="med"/>
          </a:ln>
        </p:spPr>
      </p:cxnSp>
      <p:sp>
        <p:nvSpPr>
          <p:cNvPr id="777" name="Google Shape;777;p69"/>
          <p:cNvSpPr/>
          <p:nvPr/>
        </p:nvSpPr>
        <p:spPr>
          <a:xfrm>
            <a:off x="5256675" y="2269825"/>
            <a:ext cx="3860700" cy="723300"/>
          </a:xfrm>
          <a:prstGeom prst="rect">
            <a:avLst/>
          </a:prstGeom>
          <a:noFill/>
          <a:ln w="19050" cap="flat" cmpd="sng">
            <a:solidFill>
              <a:srgbClr val="8E7CC3"/>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5B0FE"/>
              </a:solidFill>
            </a:endParaRPr>
          </a:p>
        </p:txBody>
      </p:sp>
      <p:cxnSp>
        <p:nvCxnSpPr>
          <p:cNvPr id="778" name="Google Shape;778;p69"/>
          <p:cNvCxnSpPr>
            <a:endCxn id="779" idx="1"/>
          </p:cNvCxnSpPr>
          <p:nvPr/>
        </p:nvCxnSpPr>
        <p:spPr>
          <a:xfrm rot="10800000" flipH="1">
            <a:off x="1333000" y="2524797"/>
            <a:ext cx="5319600" cy="53400"/>
          </a:xfrm>
          <a:prstGeom prst="straightConnector1">
            <a:avLst/>
          </a:prstGeom>
          <a:noFill/>
          <a:ln w="19050" cap="flat" cmpd="sng">
            <a:solidFill>
              <a:srgbClr val="6AA84F"/>
            </a:solidFill>
            <a:prstDash val="solid"/>
            <a:round/>
            <a:headEnd type="none" w="med" len="med"/>
            <a:tailEnd type="triangle" w="med" len="med"/>
          </a:ln>
        </p:spPr>
      </p:cxnSp>
      <p:sp>
        <p:nvSpPr>
          <p:cNvPr id="779" name="Google Shape;779;p69"/>
          <p:cNvSpPr/>
          <p:nvPr/>
        </p:nvSpPr>
        <p:spPr>
          <a:xfrm>
            <a:off x="6652600" y="2392047"/>
            <a:ext cx="1035300" cy="265500"/>
          </a:xfrm>
          <a:prstGeom prst="rect">
            <a:avLst/>
          </a:prstGeom>
          <a:noFill/>
          <a:ln w="19050"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9"/>
          <p:cNvSpPr txBox="1"/>
          <p:nvPr/>
        </p:nvSpPr>
        <p:spPr>
          <a:xfrm>
            <a:off x="451845" y="2303890"/>
            <a:ext cx="3000000" cy="554100"/>
          </a:xfrm>
          <a:prstGeom prst="rect">
            <a:avLst/>
          </a:prstGeom>
          <a:noFill/>
          <a:ln>
            <a:noFill/>
          </a:ln>
        </p:spPr>
        <p:txBody>
          <a:bodyPr spcFirstLastPara="1" wrap="square" lIns="91425" tIns="91425" rIns="91425" bIns="91425" anchor="t" anchorCtr="0">
            <a:spAutoFit/>
          </a:bodyPr>
          <a:lstStyle/>
          <a:p>
            <a:pPr marL="457200" lvl="0" indent="-381000" algn="l" rtl="0">
              <a:lnSpc>
                <a:spcPct val="200000"/>
              </a:lnSpc>
              <a:spcBef>
                <a:spcPts val="0"/>
              </a:spcBef>
              <a:spcAft>
                <a:spcPts val="100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ul</a:t>
            </a:r>
            <a:endParaRPr sz="2400">
              <a:solidFill>
                <a:schemeClr val="dk1"/>
              </a:solidFill>
              <a:latin typeface="Barlow Light"/>
              <a:ea typeface="Barlow Light"/>
              <a:cs typeface="Barlow Light"/>
              <a:sym typeface="Barlow Light"/>
            </a:endParaRPr>
          </a:p>
        </p:txBody>
      </p:sp>
      <p:sp>
        <p:nvSpPr>
          <p:cNvPr id="781" name="Google Shape;781;p69"/>
          <p:cNvSpPr txBox="1"/>
          <p:nvPr/>
        </p:nvSpPr>
        <p:spPr>
          <a:xfrm>
            <a:off x="461046" y="3162875"/>
            <a:ext cx="1714500" cy="554100"/>
          </a:xfrm>
          <a:prstGeom prst="rect">
            <a:avLst/>
          </a:prstGeom>
          <a:noFill/>
          <a:ln>
            <a:noFill/>
          </a:ln>
        </p:spPr>
        <p:txBody>
          <a:bodyPr spcFirstLastPara="1" wrap="square" lIns="91425" tIns="91425" rIns="91425" bIns="91425" anchor="t" anchorCtr="0">
            <a:spAutoFit/>
          </a:bodyPr>
          <a:lstStyle/>
          <a:p>
            <a:pPr marL="457200" lvl="0" indent="-381000" algn="l" rtl="0">
              <a:lnSpc>
                <a:spcPct val="200000"/>
              </a:lnSpc>
              <a:spcBef>
                <a:spcPts val="0"/>
              </a:spcBef>
              <a:spcAft>
                <a:spcPts val="1000"/>
              </a:spcAft>
              <a:buClr>
                <a:srgbClr val="A5B0FE"/>
              </a:buClr>
              <a:buSzPts val="2400"/>
              <a:buFont typeface="Barlow Light"/>
              <a:buChar char="▹"/>
            </a:pPr>
            <a:r>
              <a:rPr lang="en" sz="2400">
                <a:solidFill>
                  <a:schemeClr val="dk1"/>
                </a:solidFill>
                <a:latin typeface="Barlow Light"/>
                <a:ea typeface="Barlow Light"/>
                <a:cs typeface="Barlow Light"/>
                <a:sym typeface="Barlow Light"/>
              </a:rPr>
              <a:t>p</a:t>
            </a:r>
            <a:endParaRPr sz="2400">
              <a:solidFill>
                <a:schemeClr val="dk1"/>
              </a:solidFill>
              <a:latin typeface="Barlow Light"/>
              <a:ea typeface="Barlow Light"/>
              <a:cs typeface="Barlow Light"/>
              <a:sym typeface="Barlow Light"/>
            </a:endParaRPr>
          </a:p>
        </p:txBody>
      </p:sp>
      <p:cxnSp>
        <p:nvCxnSpPr>
          <p:cNvPr id="782" name="Google Shape;782;p69"/>
          <p:cNvCxnSpPr>
            <a:endCxn id="783" idx="1"/>
          </p:cNvCxnSpPr>
          <p:nvPr/>
        </p:nvCxnSpPr>
        <p:spPr>
          <a:xfrm rot="10800000" flipH="1">
            <a:off x="1257750" y="2818175"/>
            <a:ext cx="4118400" cy="627600"/>
          </a:xfrm>
          <a:prstGeom prst="straightConnector1">
            <a:avLst/>
          </a:prstGeom>
          <a:noFill/>
          <a:ln w="19050" cap="flat" cmpd="sng">
            <a:solidFill>
              <a:srgbClr val="6D9EEB"/>
            </a:solidFill>
            <a:prstDash val="solid"/>
            <a:round/>
            <a:headEnd type="none" w="med" len="med"/>
            <a:tailEnd type="triangle" w="med" len="med"/>
          </a:ln>
        </p:spPr>
      </p:cxnSp>
      <p:sp>
        <p:nvSpPr>
          <p:cNvPr id="783" name="Google Shape;783;p69"/>
          <p:cNvSpPr/>
          <p:nvPr/>
        </p:nvSpPr>
        <p:spPr>
          <a:xfrm>
            <a:off x="5376150" y="2743775"/>
            <a:ext cx="3577800" cy="148800"/>
          </a:xfrm>
          <a:prstGeom prst="rect">
            <a:avLst/>
          </a:prstGeom>
          <a:noFill/>
          <a:ln w="19050" cap="flat" cmpd="sng">
            <a:solidFill>
              <a:srgbClr val="6D9EEB"/>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70"/>
          <p:cNvSpPr txBox="1">
            <a:spLocks noGrp="1"/>
          </p:cNvSpPr>
          <p:nvPr>
            <p:ph type="title"/>
          </p:nvPr>
        </p:nvSpPr>
        <p:spPr>
          <a:xfrm>
            <a:off x="457200" y="515725"/>
            <a:ext cx="53691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Elements to use</a:t>
            </a:r>
            <a:endParaRPr>
              <a:solidFill>
                <a:srgbClr val="6463BD"/>
              </a:solidFill>
            </a:endParaRPr>
          </a:p>
          <a:p>
            <a:pPr marL="0" lvl="0" indent="0" algn="l" rtl="0">
              <a:spcBef>
                <a:spcPts val="0"/>
              </a:spcBef>
              <a:spcAft>
                <a:spcPts val="0"/>
              </a:spcAft>
              <a:buNone/>
            </a:pPr>
            <a:endParaRPr>
              <a:solidFill>
                <a:srgbClr val="6463BD"/>
              </a:solidFill>
            </a:endParaRPr>
          </a:p>
        </p:txBody>
      </p:sp>
      <p:sp>
        <p:nvSpPr>
          <p:cNvPr id="789" name="Google Shape;789;p70"/>
          <p:cNvSpPr/>
          <p:nvPr/>
        </p:nvSpPr>
        <p:spPr>
          <a:xfrm>
            <a:off x="5155500" y="-97350"/>
            <a:ext cx="3988500" cy="5338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70"/>
          <p:cNvSpPr txBox="1"/>
          <p:nvPr/>
        </p:nvSpPr>
        <p:spPr>
          <a:xfrm>
            <a:off x="457200" y="1238725"/>
            <a:ext cx="8320800" cy="24786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&lt;main&gt;&lt;/main&gt;</a:t>
            </a:r>
            <a:endParaRPr sz="1050">
              <a:solidFill>
                <a:srgbClr val="96928F"/>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&lt;footer&gt;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&lt;ul&gt;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&lt;/ul&gt;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&lt;p&gt;&amp;copy;</a:t>
            </a:r>
            <a:r>
              <a:rPr lang="en" sz="1050">
                <a:solidFill>
                  <a:srgbClr val="1A1A1A"/>
                </a:solidFill>
                <a:highlight>
                  <a:srgbClr val="FFFFFF"/>
                </a:highlight>
                <a:latin typeface="Consolas"/>
                <a:ea typeface="Consolas"/>
                <a:cs typeface="Consolas"/>
                <a:sym typeface="Consolas"/>
              </a:rPr>
              <a:t> 2021 - Portfolio design by Your Name</a:t>
            </a:r>
            <a:r>
              <a:rPr lang="en" sz="1050">
                <a:solidFill>
                  <a:srgbClr val="398BC9"/>
                </a:solidFill>
                <a:highlight>
                  <a:srgbClr val="FFFFFF"/>
                </a:highlight>
                <a:latin typeface="Consolas"/>
                <a:ea typeface="Consolas"/>
                <a:cs typeface="Consolas"/>
                <a:sym typeface="Consolas"/>
              </a:rPr>
              <a:t>&lt;/p&gt;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&lt;/footer&gt;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96928F"/>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96928F"/>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550">
              <a:solidFill>
                <a:srgbClr val="398BC9"/>
              </a:solidFill>
              <a:highlight>
                <a:srgbClr val="FFFFFF"/>
              </a:highlight>
              <a:latin typeface="Consolas"/>
              <a:ea typeface="Consolas"/>
              <a:cs typeface="Consolas"/>
              <a:sym typeface="Consolas"/>
            </a:endParaRPr>
          </a:p>
          <a:p>
            <a:pPr marL="0" lvl="0" indent="0" algn="l" rtl="0">
              <a:spcBef>
                <a:spcPts val="0"/>
              </a:spcBef>
              <a:spcAft>
                <a:spcPts val="0"/>
              </a:spcAft>
              <a:buNone/>
            </a:pPr>
            <a:endParaRPr>
              <a:latin typeface="Barlow Light"/>
              <a:ea typeface="Barlow Light"/>
              <a:cs typeface="Barlow Light"/>
              <a:sym typeface="Barlow 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71"/>
          <p:cNvSpPr txBox="1">
            <a:spLocks noGrp="1"/>
          </p:cNvSpPr>
          <p:nvPr>
            <p:ph type="title"/>
          </p:nvPr>
        </p:nvSpPr>
        <p:spPr>
          <a:xfrm>
            <a:off x="457200" y="515725"/>
            <a:ext cx="53691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Elements to use</a:t>
            </a:r>
            <a:endParaRPr>
              <a:solidFill>
                <a:srgbClr val="6463BD"/>
              </a:solidFill>
            </a:endParaRPr>
          </a:p>
          <a:p>
            <a:pPr marL="0" lvl="0" indent="0" algn="l" rtl="0">
              <a:spcBef>
                <a:spcPts val="0"/>
              </a:spcBef>
              <a:spcAft>
                <a:spcPts val="0"/>
              </a:spcAft>
              <a:buNone/>
            </a:pPr>
            <a:endParaRPr>
              <a:solidFill>
                <a:srgbClr val="6463BD"/>
              </a:solidFill>
            </a:endParaRPr>
          </a:p>
        </p:txBody>
      </p:sp>
      <p:sp>
        <p:nvSpPr>
          <p:cNvPr id="796" name="Google Shape;796;p71"/>
          <p:cNvSpPr/>
          <p:nvPr/>
        </p:nvSpPr>
        <p:spPr>
          <a:xfrm>
            <a:off x="3980250" y="-105925"/>
            <a:ext cx="5163900" cy="53382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71"/>
          <p:cNvSpPr txBox="1">
            <a:spLocks noGrp="1"/>
          </p:cNvSpPr>
          <p:nvPr>
            <p:ph type="body" idx="1"/>
          </p:nvPr>
        </p:nvSpPr>
        <p:spPr>
          <a:xfrm>
            <a:off x="461050" y="1453425"/>
            <a:ext cx="5047500" cy="825300"/>
          </a:xfrm>
          <a:prstGeom prst="rect">
            <a:avLst/>
          </a:prstGeom>
        </p:spPr>
        <p:txBody>
          <a:bodyPr spcFirstLastPara="1" wrap="square" lIns="91425" tIns="91425" rIns="91425" bIns="91425" anchor="t" anchorCtr="0">
            <a:noAutofit/>
          </a:bodyPr>
          <a:lstStyle/>
          <a:p>
            <a:pPr marL="457200" lvl="0" indent="-381000" algn="l" rtl="0">
              <a:lnSpc>
                <a:spcPct val="200000"/>
              </a:lnSpc>
              <a:spcBef>
                <a:spcPts val="0"/>
              </a:spcBef>
              <a:spcAft>
                <a:spcPts val="1000"/>
              </a:spcAft>
              <a:buSzPts val="2400"/>
              <a:buChar char="▹"/>
            </a:pPr>
            <a:r>
              <a:rPr lang="en"/>
              <a:t>li</a:t>
            </a:r>
            <a:endParaRPr/>
          </a:p>
        </p:txBody>
      </p:sp>
      <p:pic>
        <p:nvPicPr>
          <p:cNvPr id="798" name="Google Shape;798;p71"/>
          <p:cNvPicPr preferRelativeResize="0"/>
          <p:nvPr/>
        </p:nvPicPr>
        <p:blipFill>
          <a:blip r:embed="rId3">
            <a:alphaModFix/>
          </a:blip>
          <a:stretch>
            <a:fillRect/>
          </a:stretch>
        </p:blipFill>
        <p:spPr>
          <a:xfrm>
            <a:off x="4017201" y="-12903125"/>
            <a:ext cx="6339650" cy="16311025"/>
          </a:xfrm>
          <a:prstGeom prst="rect">
            <a:avLst/>
          </a:prstGeom>
          <a:noFill/>
          <a:ln>
            <a:noFill/>
          </a:ln>
        </p:spPr>
      </p:pic>
      <p:cxnSp>
        <p:nvCxnSpPr>
          <p:cNvPr id="799" name="Google Shape;799;p71"/>
          <p:cNvCxnSpPr/>
          <p:nvPr/>
        </p:nvCxnSpPr>
        <p:spPr>
          <a:xfrm>
            <a:off x="1219850" y="1754325"/>
            <a:ext cx="5193600" cy="578400"/>
          </a:xfrm>
          <a:prstGeom prst="straightConnector1">
            <a:avLst/>
          </a:prstGeom>
          <a:noFill/>
          <a:ln w="19050" cap="flat" cmpd="sng">
            <a:solidFill>
              <a:srgbClr val="8E7CC3"/>
            </a:solidFill>
            <a:prstDash val="solid"/>
            <a:round/>
            <a:headEnd type="none" w="med" len="med"/>
            <a:tailEnd type="triangle" w="med" len="med"/>
          </a:ln>
        </p:spPr>
      </p:cxnSp>
      <p:sp>
        <p:nvSpPr>
          <p:cNvPr id="800" name="Google Shape;800;p71"/>
          <p:cNvSpPr/>
          <p:nvPr/>
        </p:nvSpPr>
        <p:spPr>
          <a:xfrm>
            <a:off x="6419950" y="2313025"/>
            <a:ext cx="414900" cy="554100"/>
          </a:xfrm>
          <a:prstGeom prst="rect">
            <a:avLst/>
          </a:prstGeom>
          <a:noFill/>
          <a:ln w="19050" cap="flat" cmpd="sng">
            <a:solidFill>
              <a:srgbClr val="8E7CC3"/>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5B0FE"/>
              </a:solidFill>
            </a:endParaRPr>
          </a:p>
        </p:txBody>
      </p:sp>
      <p:cxnSp>
        <p:nvCxnSpPr>
          <p:cNvPr id="801" name="Google Shape;801;p71"/>
          <p:cNvCxnSpPr>
            <a:endCxn id="802" idx="1"/>
          </p:cNvCxnSpPr>
          <p:nvPr/>
        </p:nvCxnSpPr>
        <p:spPr>
          <a:xfrm rot="10800000" flipH="1">
            <a:off x="1257700" y="2580950"/>
            <a:ext cx="5237700" cy="66300"/>
          </a:xfrm>
          <a:prstGeom prst="straightConnector1">
            <a:avLst/>
          </a:prstGeom>
          <a:noFill/>
          <a:ln w="19050" cap="flat" cmpd="sng">
            <a:solidFill>
              <a:srgbClr val="6AA84F"/>
            </a:solidFill>
            <a:prstDash val="solid"/>
            <a:round/>
            <a:headEnd type="none" w="med" len="med"/>
            <a:tailEnd type="triangle" w="med" len="med"/>
          </a:ln>
        </p:spPr>
      </p:cxnSp>
      <p:sp>
        <p:nvSpPr>
          <p:cNvPr id="802" name="Google Shape;802;p71"/>
          <p:cNvSpPr/>
          <p:nvPr/>
        </p:nvSpPr>
        <p:spPr>
          <a:xfrm>
            <a:off x="6495400" y="2448200"/>
            <a:ext cx="289200" cy="265500"/>
          </a:xfrm>
          <a:prstGeom prst="rect">
            <a:avLst/>
          </a:prstGeom>
          <a:noFill/>
          <a:ln w="19050"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71"/>
          <p:cNvSpPr txBox="1"/>
          <p:nvPr/>
        </p:nvSpPr>
        <p:spPr>
          <a:xfrm>
            <a:off x="451845" y="2303890"/>
            <a:ext cx="3000000" cy="554100"/>
          </a:xfrm>
          <a:prstGeom prst="rect">
            <a:avLst/>
          </a:prstGeom>
          <a:noFill/>
          <a:ln>
            <a:noFill/>
          </a:ln>
        </p:spPr>
        <p:txBody>
          <a:bodyPr spcFirstLastPara="1" wrap="square" lIns="91425" tIns="91425" rIns="91425" bIns="91425" anchor="t" anchorCtr="0">
            <a:spAutoFit/>
          </a:bodyPr>
          <a:lstStyle/>
          <a:p>
            <a:pPr marL="457200" lvl="0" indent="-381000" algn="l" rtl="0">
              <a:lnSpc>
                <a:spcPct val="200000"/>
              </a:lnSpc>
              <a:spcBef>
                <a:spcPts val="0"/>
              </a:spcBef>
              <a:spcAft>
                <a:spcPts val="100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a</a:t>
            </a:r>
            <a:endParaRPr sz="2400">
              <a:solidFill>
                <a:schemeClr val="dk1"/>
              </a:solidFill>
              <a:latin typeface="Barlow Light"/>
              <a:ea typeface="Barlow Light"/>
              <a:cs typeface="Barlow Light"/>
              <a:sym typeface="Barlow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18"/>
          <p:cNvSpPr txBox="1">
            <a:spLocks noGrp="1"/>
          </p:cNvSpPr>
          <p:nvPr>
            <p:ph type="ctrTitle" idx="4294967295"/>
          </p:nvPr>
        </p:nvSpPr>
        <p:spPr>
          <a:xfrm>
            <a:off x="454550" y="443300"/>
            <a:ext cx="2229600" cy="111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800"/>
              <a:t>WCAG</a:t>
            </a:r>
            <a:endParaRPr sz="5100"/>
          </a:p>
        </p:txBody>
      </p:sp>
      <p:sp>
        <p:nvSpPr>
          <p:cNvPr id="288" name="Google Shape;288;p18"/>
          <p:cNvSpPr txBox="1">
            <a:spLocks noGrp="1"/>
          </p:cNvSpPr>
          <p:nvPr>
            <p:ph type="subTitle" idx="4294967295"/>
          </p:nvPr>
        </p:nvSpPr>
        <p:spPr>
          <a:xfrm>
            <a:off x="454550" y="1506025"/>
            <a:ext cx="2360100" cy="2246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rgbClr val="595959"/>
                </a:solidFill>
                <a:latin typeface="Arial"/>
                <a:ea typeface="Arial"/>
                <a:cs typeface="Arial"/>
                <a:sym typeface="Arial"/>
              </a:rPr>
              <a:t>Follows some core principles:</a:t>
            </a:r>
            <a:endParaRPr sz="1800">
              <a:solidFill>
                <a:srgbClr val="595959"/>
              </a:solidFill>
              <a:latin typeface="Arial"/>
              <a:ea typeface="Arial"/>
              <a:cs typeface="Arial"/>
              <a:sym typeface="Arial"/>
            </a:endParaRPr>
          </a:p>
          <a:p>
            <a:pPr marL="457200" lvl="0" indent="-342900" algn="l" rtl="0">
              <a:lnSpc>
                <a:spcPct val="115000"/>
              </a:lnSpc>
              <a:spcBef>
                <a:spcPts val="1200"/>
              </a:spcBef>
              <a:spcAft>
                <a:spcPts val="0"/>
              </a:spcAft>
              <a:buClr>
                <a:srgbClr val="595959"/>
              </a:buClr>
              <a:buSzPts val="1800"/>
              <a:buFont typeface="Arial"/>
              <a:buChar char="-"/>
            </a:pPr>
            <a:r>
              <a:rPr lang="en" sz="1800">
                <a:solidFill>
                  <a:srgbClr val="595959"/>
                </a:solidFill>
                <a:latin typeface="Arial"/>
                <a:ea typeface="Arial"/>
                <a:cs typeface="Arial"/>
                <a:sym typeface="Arial"/>
              </a:rPr>
              <a:t>Perceivable</a:t>
            </a:r>
            <a:endParaRPr sz="1800">
              <a:solidFill>
                <a:srgbClr val="595959"/>
              </a:solidFill>
              <a:latin typeface="Arial"/>
              <a:ea typeface="Arial"/>
              <a:cs typeface="Arial"/>
              <a:sym typeface="Arial"/>
            </a:endParaRPr>
          </a:p>
          <a:p>
            <a:pPr marL="457200" lvl="0" indent="-342900" algn="l" rtl="0">
              <a:lnSpc>
                <a:spcPct val="115000"/>
              </a:lnSpc>
              <a:spcBef>
                <a:spcPts val="0"/>
              </a:spcBef>
              <a:spcAft>
                <a:spcPts val="0"/>
              </a:spcAft>
              <a:buClr>
                <a:srgbClr val="595959"/>
              </a:buClr>
              <a:buSzPts val="1800"/>
              <a:buFont typeface="Arial"/>
              <a:buChar char="-"/>
            </a:pPr>
            <a:r>
              <a:rPr lang="en" sz="1800">
                <a:solidFill>
                  <a:srgbClr val="595959"/>
                </a:solidFill>
                <a:latin typeface="Arial"/>
                <a:ea typeface="Arial"/>
                <a:cs typeface="Arial"/>
                <a:sym typeface="Arial"/>
              </a:rPr>
              <a:t>Operable</a:t>
            </a:r>
            <a:endParaRPr sz="1800">
              <a:solidFill>
                <a:srgbClr val="595959"/>
              </a:solidFill>
              <a:latin typeface="Arial"/>
              <a:ea typeface="Arial"/>
              <a:cs typeface="Arial"/>
              <a:sym typeface="Arial"/>
            </a:endParaRPr>
          </a:p>
          <a:p>
            <a:pPr marL="457200" lvl="0" indent="-342900" algn="l" rtl="0">
              <a:lnSpc>
                <a:spcPct val="115000"/>
              </a:lnSpc>
              <a:spcBef>
                <a:spcPts val="0"/>
              </a:spcBef>
              <a:spcAft>
                <a:spcPts val="0"/>
              </a:spcAft>
              <a:buClr>
                <a:srgbClr val="595959"/>
              </a:buClr>
              <a:buSzPts val="1800"/>
              <a:buFont typeface="Arial"/>
              <a:buChar char="-"/>
            </a:pPr>
            <a:r>
              <a:rPr lang="en" sz="1800">
                <a:solidFill>
                  <a:srgbClr val="595959"/>
                </a:solidFill>
                <a:latin typeface="Arial"/>
                <a:ea typeface="Arial"/>
                <a:cs typeface="Arial"/>
                <a:sym typeface="Arial"/>
              </a:rPr>
              <a:t>Understandable</a:t>
            </a:r>
            <a:endParaRPr sz="1800">
              <a:solidFill>
                <a:srgbClr val="595959"/>
              </a:solidFill>
              <a:latin typeface="Arial"/>
              <a:ea typeface="Arial"/>
              <a:cs typeface="Arial"/>
              <a:sym typeface="Arial"/>
            </a:endParaRPr>
          </a:p>
          <a:p>
            <a:pPr marL="457200" lvl="0" indent="-342900" algn="l" rtl="0">
              <a:lnSpc>
                <a:spcPct val="115000"/>
              </a:lnSpc>
              <a:spcBef>
                <a:spcPts val="0"/>
              </a:spcBef>
              <a:spcAft>
                <a:spcPts val="0"/>
              </a:spcAft>
              <a:buClr>
                <a:srgbClr val="595959"/>
              </a:buClr>
              <a:buSzPts val="1800"/>
              <a:buFont typeface="Arial"/>
              <a:buChar char="-"/>
            </a:pPr>
            <a:r>
              <a:rPr lang="en" sz="1800">
                <a:solidFill>
                  <a:srgbClr val="595959"/>
                </a:solidFill>
                <a:latin typeface="Arial"/>
                <a:ea typeface="Arial"/>
                <a:cs typeface="Arial"/>
                <a:sym typeface="Arial"/>
              </a:rPr>
              <a:t>Robust</a:t>
            </a:r>
            <a:endParaRPr sz="1800">
              <a:solidFill>
                <a:srgbClr val="595959"/>
              </a:solidFill>
              <a:latin typeface="Arial"/>
              <a:ea typeface="Arial"/>
              <a:cs typeface="Arial"/>
              <a:sym typeface="Arial"/>
            </a:endParaRPr>
          </a:p>
          <a:p>
            <a:pPr marL="0" lvl="0" indent="0" algn="l" rtl="0">
              <a:spcBef>
                <a:spcPts val="1200"/>
              </a:spcBef>
              <a:spcAft>
                <a:spcPts val="0"/>
              </a:spcAft>
              <a:buNone/>
            </a:pPr>
            <a:endParaRPr sz="1800"/>
          </a:p>
        </p:txBody>
      </p:sp>
      <p:sp>
        <p:nvSpPr>
          <p:cNvPr id="289" name="Google Shape;289;p18"/>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a:t>
            </a:fld>
            <a:endParaRPr/>
          </a:p>
        </p:txBody>
      </p:sp>
      <p:pic>
        <p:nvPicPr>
          <p:cNvPr id="290" name="Google Shape;290;p18"/>
          <p:cNvPicPr preferRelativeResize="0"/>
          <p:nvPr/>
        </p:nvPicPr>
        <p:blipFill>
          <a:blip r:embed="rId3">
            <a:alphaModFix/>
          </a:blip>
          <a:stretch>
            <a:fillRect/>
          </a:stretch>
        </p:blipFill>
        <p:spPr>
          <a:xfrm>
            <a:off x="5312737" y="1061475"/>
            <a:ext cx="1504950" cy="914400"/>
          </a:xfrm>
          <a:prstGeom prst="rect">
            <a:avLst/>
          </a:prstGeom>
          <a:noFill/>
          <a:ln>
            <a:noFill/>
          </a:ln>
        </p:spPr>
      </p:pic>
      <p:pic>
        <p:nvPicPr>
          <p:cNvPr id="291" name="Google Shape;291;p18"/>
          <p:cNvPicPr preferRelativeResize="0"/>
          <p:nvPr/>
        </p:nvPicPr>
        <p:blipFill>
          <a:blip r:embed="rId4">
            <a:alphaModFix/>
          </a:blip>
          <a:stretch>
            <a:fillRect/>
          </a:stretch>
        </p:blipFill>
        <p:spPr>
          <a:xfrm>
            <a:off x="3537587" y="2726413"/>
            <a:ext cx="1475314" cy="1787400"/>
          </a:xfrm>
          <a:prstGeom prst="rect">
            <a:avLst/>
          </a:prstGeom>
          <a:noFill/>
          <a:ln>
            <a:noFill/>
          </a:ln>
        </p:spPr>
      </p:pic>
      <p:pic>
        <p:nvPicPr>
          <p:cNvPr id="292" name="Google Shape;292;p18"/>
          <p:cNvPicPr preferRelativeResize="0"/>
          <p:nvPr/>
        </p:nvPicPr>
        <p:blipFill>
          <a:blip r:embed="rId5">
            <a:alphaModFix/>
          </a:blip>
          <a:stretch>
            <a:fillRect/>
          </a:stretch>
        </p:blipFill>
        <p:spPr>
          <a:xfrm>
            <a:off x="7233276" y="557525"/>
            <a:ext cx="1457325" cy="1609725"/>
          </a:xfrm>
          <a:prstGeom prst="rect">
            <a:avLst/>
          </a:prstGeom>
          <a:noFill/>
          <a:ln>
            <a:noFill/>
          </a:ln>
        </p:spPr>
      </p:pic>
      <p:pic>
        <p:nvPicPr>
          <p:cNvPr id="293" name="Google Shape;293;p18"/>
          <p:cNvPicPr preferRelativeResize="0"/>
          <p:nvPr/>
        </p:nvPicPr>
        <p:blipFill>
          <a:blip r:embed="rId6">
            <a:alphaModFix/>
          </a:blip>
          <a:stretch>
            <a:fillRect/>
          </a:stretch>
        </p:blipFill>
        <p:spPr>
          <a:xfrm>
            <a:off x="5573841" y="2563088"/>
            <a:ext cx="1022840" cy="1278550"/>
          </a:xfrm>
          <a:prstGeom prst="rect">
            <a:avLst/>
          </a:prstGeom>
          <a:noFill/>
          <a:ln>
            <a:noFill/>
          </a:ln>
        </p:spPr>
      </p:pic>
      <p:pic>
        <p:nvPicPr>
          <p:cNvPr id="294" name="Google Shape;294;p18"/>
          <p:cNvPicPr preferRelativeResize="0"/>
          <p:nvPr/>
        </p:nvPicPr>
        <p:blipFill>
          <a:blip r:embed="rId7">
            <a:alphaModFix/>
          </a:blip>
          <a:stretch>
            <a:fillRect/>
          </a:stretch>
        </p:blipFill>
        <p:spPr>
          <a:xfrm>
            <a:off x="3611088" y="821875"/>
            <a:ext cx="942581" cy="1278550"/>
          </a:xfrm>
          <a:prstGeom prst="rect">
            <a:avLst/>
          </a:prstGeom>
          <a:noFill/>
          <a:ln>
            <a:noFill/>
          </a:ln>
        </p:spPr>
      </p:pic>
      <p:pic>
        <p:nvPicPr>
          <p:cNvPr id="295" name="Google Shape;295;p18"/>
          <p:cNvPicPr preferRelativeResize="0"/>
          <p:nvPr/>
        </p:nvPicPr>
        <p:blipFill>
          <a:blip r:embed="rId8">
            <a:alphaModFix/>
          </a:blip>
          <a:stretch>
            <a:fillRect/>
          </a:stretch>
        </p:blipFill>
        <p:spPr>
          <a:xfrm>
            <a:off x="7195168" y="2878825"/>
            <a:ext cx="1381125" cy="1571625"/>
          </a:xfrm>
          <a:prstGeom prst="rect">
            <a:avLst/>
          </a:prstGeom>
          <a:noFill/>
          <a:ln>
            <a:noFill/>
          </a:ln>
        </p:spPr>
      </p:pic>
      <p:sp>
        <p:nvSpPr>
          <p:cNvPr id="296" name="Google Shape;296;p18"/>
          <p:cNvSpPr txBox="1"/>
          <p:nvPr/>
        </p:nvSpPr>
        <p:spPr>
          <a:xfrm>
            <a:off x="337425" y="3957450"/>
            <a:ext cx="25428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398BC9"/>
                </a:solidFill>
                <a:latin typeface="Barlow Light"/>
                <a:ea typeface="Barlow Light"/>
                <a:cs typeface="Barlow Light"/>
                <a:sym typeface="Barlow Light"/>
              </a:rPr>
              <a:t>https://developer.mozilla.org/en-US/docs/Web/Accessibility/Understanding_WCAG</a:t>
            </a:r>
            <a:endParaRPr>
              <a:solidFill>
                <a:srgbClr val="398BC9"/>
              </a:solidFill>
              <a:latin typeface="Barlow Light"/>
              <a:ea typeface="Barlow Light"/>
              <a:cs typeface="Barlow Light"/>
              <a:sym typeface="Barlow Light"/>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72"/>
          <p:cNvSpPr txBox="1">
            <a:spLocks noGrp="1"/>
          </p:cNvSpPr>
          <p:nvPr>
            <p:ph type="title"/>
          </p:nvPr>
        </p:nvSpPr>
        <p:spPr>
          <a:xfrm>
            <a:off x="457200" y="515725"/>
            <a:ext cx="53691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Elements to use</a:t>
            </a:r>
            <a:endParaRPr>
              <a:solidFill>
                <a:srgbClr val="6463BD"/>
              </a:solidFill>
            </a:endParaRPr>
          </a:p>
          <a:p>
            <a:pPr marL="0" lvl="0" indent="0" algn="l" rtl="0">
              <a:spcBef>
                <a:spcPts val="0"/>
              </a:spcBef>
              <a:spcAft>
                <a:spcPts val="0"/>
              </a:spcAft>
              <a:buNone/>
            </a:pPr>
            <a:endParaRPr>
              <a:solidFill>
                <a:srgbClr val="6463BD"/>
              </a:solidFill>
            </a:endParaRPr>
          </a:p>
        </p:txBody>
      </p:sp>
      <p:sp>
        <p:nvSpPr>
          <p:cNvPr id="809" name="Google Shape;809;p72"/>
          <p:cNvSpPr/>
          <p:nvPr/>
        </p:nvSpPr>
        <p:spPr>
          <a:xfrm>
            <a:off x="5155500" y="-97350"/>
            <a:ext cx="3988500" cy="5338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72"/>
          <p:cNvSpPr txBox="1"/>
          <p:nvPr/>
        </p:nvSpPr>
        <p:spPr>
          <a:xfrm>
            <a:off x="457200" y="1238725"/>
            <a:ext cx="8320800" cy="42333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    &lt;ul&gt;</a:t>
            </a:r>
            <a:endParaRPr sz="1050">
              <a:solidFill>
                <a:srgbClr val="96928F"/>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&lt;li&gt;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"https://www.linkedin.com/in/jofranchetti/"</a:t>
            </a:r>
            <a:r>
              <a:rPr lang="en" sz="1050">
                <a:solidFill>
                  <a:srgbClr val="398BC9"/>
                </a:solidFill>
                <a:highlight>
                  <a:srgbClr val="FFFFFF"/>
                </a:highlight>
                <a:latin typeface="Consolas"/>
                <a:ea typeface="Consolas"/>
                <a:cs typeface="Consolas"/>
                <a:sym typeface="Consolas"/>
              </a:rPr>
              <a:t>&gt;</a:t>
            </a:r>
            <a:r>
              <a:rPr lang="en" sz="1050">
                <a:solidFill>
                  <a:srgbClr val="1A1A1A"/>
                </a:solidFill>
                <a:highlight>
                  <a:srgbClr val="FFFFFF"/>
                </a:highlight>
                <a:latin typeface="Consolas"/>
                <a:ea typeface="Consolas"/>
                <a:cs typeface="Consolas"/>
                <a:sym typeface="Consolas"/>
              </a:rPr>
              <a:t>LinkedIn</a:t>
            </a:r>
            <a:r>
              <a:rPr lang="en" sz="1050">
                <a:solidFill>
                  <a:srgbClr val="398BC9"/>
                </a:solidFill>
                <a:highlight>
                  <a:srgbClr val="FFFFFF"/>
                </a:highlight>
                <a:latin typeface="Consolas"/>
                <a:ea typeface="Consolas"/>
                <a:cs typeface="Consolas"/>
                <a:sym typeface="Consolas"/>
              </a:rPr>
              <a:t>&lt;/a&gt;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&lt;/li&gt;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&lt;li&gt;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"https://twitter.com/ThisIsJoFrank"</a:t>
            </a:r>
            <a:r>
              <a:rPr lang="en" sz="1050">
                <a:solidFill>
                  <a:srgbClr val="398BC9"/>
                </a:solidFill>
                <a:highlight>
                  <a:srgbClr val="FFFFFF"/>
                </a:highlight>
                <a:latin typeface="Consolas"/>
                <a:ea typeface="Consolas"/>
                <a:cs typeface="Consolas"/>
                <a:sym typeface="Consolas"/>
              </a:rPr>
              <a:t>&gt;</a:t>
            </a:r>
            <a:r>
              <a:rPr lang="en" sz="1050">
                <a:solidFill>
                  <a:srgbClr val="1A1A1A"/>
                </a:solidFill>
                <a:highlight>
                  <a:srgbClr val="FFFFFF"/>
                </a:highlight>
                <a:latin typeface="Consolas"/>
                <a:ea typeface="Consolas"/>
                <a:cs typeface="Consolas"/>
                <a:sym typeface="Consolas"/>
              </a:rPr>
              <a:t>twitter</a:t>
            </a:r>
            <a:r>
              <a:rPr lang="en" sz="1050">
                <a:solidFill>
                  <a:srgbClr val="398BC9"/>
                </a:solidFill>
                <a:highlight>
                  <a:srgbClr val="FFFFFF"/>
                </a:highlight>
                <a:latin typeface="Consolas"/>
                <a:ea typeface="Consolas"/>
                <a:cs typeface="Consolas"/>
                <a:sym typeface="Consolas"/>
              </a:rPr>
              <a:t>&lt;/a&gt;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&lt;/li&gt;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&lt;li&gt;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"https://github.com/thisisjofrank"</a:t>
            </a:r>
            <a:r>
              <a:rPr lang="en" sz="1050">
                <a:solidFill>
                  <a:srgbClr val="398BC9"/>
                </a:solidFill>
                <a:highlight>
                  <a:srgbClr val="FFFFFF"/>
                </a:highlight>
                <a:latin typeface="Consolas"/>
                <a:ea typeface="Consolas"/>
                <a:cs typeface="Consolas"/>
                <a:sym typeface="Consolas"/>
              </a:rPr>
              <a:t>&gt;</a:t>
            </a:r>
            <a:r>
              <a:rPr lang="en" sz="1050">
                <a:solidFill>
                  <a:srgbClr val="1A1A1A"/>
                </a:solidFill>
                <a:highlight>
                  <a:srgbClr val="FFFFFF"/>
                </a:highlight>
                <a:latin typeface="Consolas"/>
                <a:ea typeface="Consolas"/>
                <a:cs typeface="Consolas"/>
                <a:sym typeface="Consolas"/>
              </a:rPr>
              <a:t>GitHub</a:t>
            </a:r>
            <a:r>
              <a:rPr lang="en" sz="1050">
                <a:solidFill>
                  <a:srgbClr val="398BC9"/>
                </a:solidFill>
                <a:highlight>
                  <a:srgbClr val="FFFFFF"/>
                </a:highlight>
                <a:latin typeface="Consolas"/>
                <a:ea typeface="Consolas"/>
                <a:cs typeface="Consolas"/>
                <a:sym typeface="Consolas"/>
              </a:rPr>
              <a:t>&lt;/a&gt;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&lt;/li&gt;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&lt;li&gt;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"https://https://www.youtube.com/channel/UCVa6jsJX6y3ol-ow0_89cXQ"</a:t>
            </a:r>
            <a:r>
              <a:rPr lang="en" sz="1050">
                <a:solidFill>
                  <a:srgbClr val="398BC9"/>
                </a:solidFill>
                <a:highlight>
                  <a:srgbClr val="FFFFFF"/>
                </a:highlight>
                <a:latin typeface="Consolas"/>
                <a:ea typeface="Consolas"/>
                <a:cs typeface="Consolas"/>
                <a:sym typeface="Consolas"/>
              </a:rPr>
              <a:t>&gt;</a:t>
            </a:r>
            <a:r>
              <a:rPr lang="en" sz="1050">
                <a:solidFill>
                  <a:srgbClr val="1A1A1A"/>
                </a:solidFill>
                <a:highlight>
                  <a:srgbClr val="FFFFFF"/>
                </a:highlight>
                <a:latin typeface="Consolas"/>
                <a:ea typeface="Consolas"/>
                <a:cs typeface="Consolas"/>
                <a:sym typeface="Consolas"/>
              </a:rPr>
              <a:t>Youtube</a:t>
            </a:r>
            <a:r>
              <a:rPr lang="en" sz="1050">
                <a:solidFill>
                  <a:srgbClr val="398BC9"/>
                </a:solidFill>
                <a:highlight>
                  <a:srgbClr val="FFFFFF"/>
                </a:highlight>
                <a:latin typeface="Consolas"/>
                <a:ea typeface="Consolas"/>
                <a:cs typeface="Consolas"/>
                <a:sym typeface="Consolas"/>
              </a:rPr>
              <a:t>&lt;/a&gt;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&lt;/li&gt;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    &lt;/ul&gt;</a:t>
            </a:r>
            <a:endParaRPr sz="1050">
              <a:solidFill>
                <a:srgbClr val="96928F"/>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96928F"/>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96928F"/>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550">
              <a:solidFill>
                <a:srgbClr val="398BC9"/>
              </a:solidFill>
              <a:highlight>
                <a:srgbClr val="FFFFFF"/>
              </a:highlight>
              <a:latin typeface="Consolas"/>
              <a:ea typeface="Consolas"/>
              <a:cs typeface="Consolas"/>
              <a:sym typeface="Consolas"/>
            </a:endParaRPr>
          </a:p>
          <a:p>
            <a:pPr marL="0" lvl="0" indent="0" algn="l" rtl="0">
              <a:spcBef>
                <a:spcPts val="0"/>
              </a:spcBef>
              <a:spcAft>
                <a:spcPts val="0"/>
              </a:spcAft>
              <a:buNone/>
            </a:pPr>
            <a:endParaRPr>
              <a:latin typeface="Barlow Light"/>
              <a:ea typeface="Barlow Light"/>
              <a:cs typeface="Barlow Light"/>
              <a:sym typeface="Barlow 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73"/>
          <p:cNvSpPr txBox="1">
            <a:spLocks noGrp="1"/>
          </p:cNvSpPr>
          <p:nvPr>
            <p:ph type="ctrTitle"/>
          </p:nvPr>
        </p:nvSpPr>
        <p:spPr>
          <a:xfrm>
            <a:off x="2268250" y="1292050"/>
            <a:ext cx="4472700" cy="281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And that’s it!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19"/>
          <p:cNvSpPr txBox="1">
            <a:spLocks noGrp="1"/>
          </p:cNvSpPr>
          <p:nvPr>
            <p:ph type="title"/>
          </p:nvPr>
        </p:nvSpPr>
        <p:spPr>
          <a:xfrm>
            <a:off x="457200" y="586975"/>
            <a:ext cx="51387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Perceivable</a:t>
            </a:r>
            <a:endParaRPr/>
          </a:p>
        </p:txBody>
      </p:sp>
      <p:sp>
        <p:nvSpPr>
          <p:cNvPr id="302" name="Google Shape;302;p19"/>
          <p:cNvSpPr txBox="1">
            <a:spLocks noGrp="1"/>
          </p:cNvSpPr>
          <p:nvPr>
            <p:ph type="body" idx="1"/>
          </p:nvPr>
        </p:nvSpPr>
        <p:spPr>
          <a:xfrm>
            <a:off x="457200" y="1407250"/>
            <a:ext cx="5138700" cy="3431100"/>
          </a:xfrm>
          <a:prstGeom prst="rect">
            <a:avLst/>
          </a:prstGeom>
        </p:spPr>
        <p:txBody>
          <a:bodyPr spcFirstLastPara="1" wrap="square" lIns="91425" tIns="91425" rIns="91425" bIns="91425" anchor="t" anchorCtr="0">
            <a:noAutofit/>
          </a:bodyPr>
          <a:lstStyle/>
          <a:p>
            <a:pPr marL="457200" lvl="0" indent="-349250" algn="l" rtl="0">
              <a:spcBef>
                <a:spcPts val="600"/>
              </a:spcBef>
              <a:spcAft>
                <a:spcPts val="0"/>
              </a:spcAft>
              <a:buSzPts val="1900"/>
              <a:buAutoNum type="arabicPeriod"/>
            </a:pPr>
            <a:r>
              <a:rPr lang="en" sz="1900"/>
              <a:t>Provide text alternatives for any non-text content.</a:t>
            </a:r>
            <a:endParaRPr sz="1900"/>
          </a:p>
          <a:p>
            <a:pPr marL="457200" lvl="0" indent="-349250" algn="l" rtl="0">
              <a:spcBef>
                <a:spcPts val="1000"/>
              </a:spcBef>
              <a:spcAft>
                <a:spcPts val="0"/>
              </a:spcAft>
              <a:buSzPts val="1900"/>
              <a:buAutoNum type="arabicPeriod"/>
            </a:pPr>
            <a:r>
              <a:rPr lang="en" sz="1900"/>
              <a:t>Provide alternatives for time-based media.</a:t>
            </a:r>
            <a:endParaRPr sz="1900"/>
          </a:p>
          <a:p>
            <a:pPr marL="457200" lvl="0" indent="-349250" algn="l" rtl="0">
              <a:spcBef>
                <a:spcPts val="1000"/>
              </a:spcBef>
              <a:spcAft>
                <a:spcPts val="0"/>
              </a:spcAft>
              <a:buSzPts val="1900"/>
              <a:buAutoNum type="arabicPeriod"/>
            </a:pPr>
            <a:r>
              <a:rPr lang="en" sz="1900"/>
              <a:t>Create content that can be presented in different ways without losing information or structure.</a:t>
            </a:r>
            <a:endParaRPr sz="1900"/>
          </a:p>
          <a:p>
            <a:pPr marL="457200" lvl="0" indent="-349250" algn="l" rtl="0">
              <a:spcBef>
                <a:spcPts val="1000"/>
              </a:spcBef>
              <a:spcAft>
                <a:spcPts val="1000"/>
              </a:spcAft>
              <a:buSzPts val="1900"/>
              <a:buAutoNum type="arabicPeriod"/>
            </a:pPr>
            <a:r>
              <a:rPr lang="en" sz="1900"/>
              <a:t>Make it easier for users to see and hear content including separating foreground from background.</a:t>
            </a:r>
            <a:endParaRPr sz="1900"/>
          </a:p>
        </p:txBody>
      </p:sp>
      <p:sp>
        <p:nvSpPr>
          <p:cNvPr id="303" name="Google Shape;303;p19"/>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a:t>
            </a:fld>
            <a:endParaRPr/>
          </a:p>
        </p:txBody>
      </p:sp>
      <p:sp>
        <p:nvSpPr>
          <p:cNvPr id="304" name="Google Shape;304;p19"/>
          <p:cNvSpPr/>
          <p:nvPr/>
        </p:nvSpPr>
        <p:spPr>
          <a:xfrm>
            <a:off x="6295650" y="-24700"/>
            <a:ext cx="2937900" cy="52095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5" name="Google Shape;305;p19"/>
          <p:cNvPicPr preferRelativeResize="0"/>
          <p:nvPr/>
        </p:nvPicPr>
        <p:blipFill>
          <a:blip r:embed="rId3">
            <a:alphaModFix/>
          </a:blip>
          <a:stretch>
            <a:fillRect/>
          </a:stretch>
        </p:blipFill>
        <p:spPr>
          <a:xfrm>
            <a:off x="7451212" y="1654950"/>
            <a:ext cx="1504950" cy="914400"/>
          </a:xfrm>
          <a:prstGeom prst="rect">
            <a:avLst/>
          </a:prstGeom>
          <a:noFill/>
          <a:ln>
            <a:noFill/>
          </a:ln>
        </p:spPr>
      </p:pic>
      <p:pic>
        <p:nvPicPr>
          <p:cNvPr id="306" name="Google Shape;306;p19"/>
          <p:cNvPicPr preferRelativeResize="0"/>
          <p:nvPr/>
        </p:nvPicPr>
        <p:blipFill>
          <a:blip r:embed="rId4">
            <a:alphaModFix/>
          </a:blip>
          <a:stretch>
            <a:fillRect/>
          </a:stretch>
        </p:blipFill>
        <p:spPr>
          <a:xfrm>
            <a:off x="6555187" y="2976913"/>
            <a:ext cx="1475314" cy="1787400"/>
          </a:xfrm>
          <a:prstGeom prst="rect">
            <a:avLst/>
          </a:prstGeom>
          <a:noFill/>
          <a:ln>
            <a:noFill/>
          </a:ln>
        </p:spPr>
      </p:pic>
      <p:pic>
        <p:nvPicPr>
          <p:cNvPr id="307" name="Google Shape;307;p19"/>
          <p:cNvPicPr preferRelativeResize="0"/>
          <p:nvPr/>
        </p:nvPicPr>
        <p:blipFill>
          <a:blip r:embed="rId5">
            <a:alphaModFix/>
          </a:blip>
          <a:stretch>
            <a:fillRect/>
          </a:stretch>
        </p:blipFill>
        <p:spPr>
          <a:xfrm>
            <a:off x="6439413" y="376400"/>
            <a:ext cx="942581" cy="1278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20"/>
          <p:cNvSpPr txBox="1">
            <a:spLocks noGrp="1"/>
          </p:cNvSpPr>
          <p:nvPr>
            <p:ph type="title"/>
          </p:nvPr>
        </p:nvSpPr>
        <p:spPr>
          <a:xfrm>
            <a:off x="457200" y="586975"/>
            <a:ext cx="51387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Operable</a:t>
            </a:r>
            <a:endParaRPr/>
          </a:p>
        </p:txBody>
      </p:sp>
      <p:sp>
        <p:nvSpPr>
          <p:cNvPr id="313" name="Google Shape;313;p20"/>
          <p:cNvSpPr txBox="1">
            <a:spLocks noGrp="1"/>
          </p:cNvSpPr>
          <p:nvPr>
            <p:ph type="body" idx="1"/>
          </p:nvPr>
        </p:nvSpPr>
        <p:spPr>
          <a:xfrm>
            <a:off x="457200" y="1407250"/>
            <a:ext cx="5138700" cy="3431100"/>
          </a:xfrm>
          <a:prstGeom prst="rect">
            <a:avLst/>
          </a:prstGeom>
        </p:spPr>
        <p:txBody>
          <a:bodyPr spcFirstLastPara="1" wrap="square" lIns="91425" tIns="91425" rIns="91425" bIns="91425" anchor="t" anchorCtr="0">
            <a:noAutofit/>
          </a:bodyPr>
          <a:lstStyle/>
          <a:p>
            <a:pPr marL="457200" lvl="0" indent="-349250" algn="l" rtl="0">
              <a:spcBef>
                <a:spcPts val="600"/>
              </a:spcBef>
              <a:spcAft>
                <a:spcPts val="0"/>
              </a:spcAft>
              <a:buSzPts val="1900"/>
              <a:buAutoNum type="arabicPeriod"/>
            </a:pPr>
            <a:r>
              <a:rPr lang="en" sz="1900"/>
              <a:t>Make all functionality available from a keyboard.</a:t>
            </a:r>
            <a:endParaRPr sz="1900"/>
          </a:p>
          <a:p>
            <a:pPr marL="457200" lvl="0" indent="-349250" algn="l" rtl="0">
              <a:spcBef>
                <a:spcPts val="1000"/>
              </a:spcBef>
              <a:spcAft>
                <a:spcPts val="0"/>
              </a:spcAft>
              <a:buSzPts val="1900"/>
              <a:buAutoNum type="arabicPeriod"/>
            </a:pPr>
            <a:r>
              <a:rPr lang="en" sz="1900"/>
              <a:t>Provide users enough time to read and use content.</a:t>
            </a:r>
            <a:endParaRPr sz="1900"/>
          </a:p>
          <a:p>
            <a:pPr marL="457200" lvl="0" indent="-349250" algn="l" rtl="0">
              <a:spcBef>
                <a:spcPts val="1000"/>
              </a:spcBef>
              <a:spcAft>
                <a:spcPts val="0"/>
              </a:spcAft>
              <a:buSzPts val="1900"/>
              <a:buAutoNum type="arabicPeriod"/>
            </a:pPr>
            <a:r>
              <a:rPr lang="en" sz="1900"/>
              <a:t>Do not design content in a way that is known to cause seizures.</a:t>
            </a:r>
            <a:endParaRPr sz="1900"/>
          </a:p>
          <a:p>
            <a:pPr marL="457200" lvl="0" indent="-349250" algn="l" rtl="0">
              <a:spcBef>
                <a:spcPts val="1000"/>
              </a:spcBef>
              <a:spcAft>
                <a:spcPts val="1000"/>
              </a:spcAft>
              <a:buSzPts val="1900"/>
              <a:buAutoNum type="arabicPeriod"/>
            </a:pPr>
            <a:r>
              <a:rPr lang="en" sz="1900"/>
              <a:t>Provide ways to help users navigate, find content, and determine where they are.</a:t>
            </a:r>
            <a:endParaRPr sz="1900"/>
          </a:p>
        </p:txBody>
      </p:sp>
      <p:sp>
        <p:nvSpPr>
          <p:cNvPr id="314" name="Google Shape;314;p20"/>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a:t>
            </a:fld>
            <a:endParaRPr/>
          </a:p>
        </p:txBody>
      </p:sp>
      <p:sp>
        <p:nvSpPr>
          <p:cNvPr id="315" name="Google Shape;315;p20"/>
          <p:cNvSpPr/>
          <p:nvPr/>
        </p:nvSpPr>
        <p:spPr>
          <a:xfrm>
            <a:off x="6295650" y="-24700"/>
            <a:ext cx="2937900" cy="52095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6" name="Google Shape;316;p20"/>
          <p:cNvPicPr preferRelativeResize="0"/>
          <p:nvPr/>
        </p:nvPicPr>
        <p:blipFill>
          <a:blip r:embed="rId3">
            <a:alphaModFix/>
          </a:blip>
          <a:stretch>
            <a:fillRect/>
          </a:stretch>
        </p:blipFill>
        <p:spPr>
          <a:xfrm>
            <a:off x="6295649" y="2589400"/>
            <a:ext cx="1504950" cy="914400"/>
          </a:xfrm>
          <a:prstGeom prst="rect">
            <a:avLst/>
          </a:prstGeom>
          <a:noFill/>
          <a:ln>
            <a:noFill/>
          </a:ln>
        </p:spPr>
      </p:pic>
      <p:pic>
        <p:nvPicPr>
          <p:cNvPr id="317" name="Google Shape;317;p20"/>
          <p:cNvPicPr preferRelativeResize="0"/>
          <p:nvPr/>
        </p:nvPicPr>
        <p:blipFill>
          <a:blip r:embed="rId4">
            <a:alphaModFix/>
          </a:blip>
          <a:stretch>
            <a:fillRect/>
          </a:stretch>
        </p:blipFill>
        <p:spPr>
          <a:xfrm>
            <a:off x="6295662" y="121975"/>
            <a:ext cx="1475314" cy="1787400"/>
          </a:xfrm>
          <a:prstGeom prst="rect">
            <a:avLst/>
          </a:prstGeom>
          <a:noFill/>
          <a:ln>
            <a:noFill/>
          </a:ln>
        </p:spPr>
      </p:pic>
      <p:pic>
        <p:nvPicPr>
          <p:cNvPr id="318" name="Google Shape;318;p20"/>
          <p:cNvPicPr preferRelativeResize="0"/>
          <p:nvPr/>
        </p:nvPicPr>
        <p:blipFill>
          <a:blip r:embed="rId5">
            <a:alphaModFix/>
          </a:blip>
          <a:stretch>
            <a:fillRect/>
          </a:stretch>
        </p:blipFill>
        <p:spPr>
          <a:xfrm>
            <a:off x="7625293" y="1172338"/>
            <a:ext cx="1381125" cy="1571625"/>
          </a:xfrm>
          <a:prstGeom prst="rect">
            <a:avLst/>
          </a:prstGeom>
          <a:noFill/>
          <a:ln>
            <a:noFill/>
          </a:ln>
        </p:spPr>
      </p:pic>
      <p:pic>
        <p:nvPicPr>
          <p:cNvPr id="319" name="Google Shape;319;p20"/>
          <p:cNvPicPr preferRelativeResize="0"/>
          <p:nvPr/>
        </p:nvPicPr>
        <p:blipFill>
          <a:blip r:embed="rId6">
            <a:alphaModFix/>
          </a:blip>
          <a:stretch>
            <a:fillRect/>
          </a:stretch>
        </p:blipFill>
        <p:spPr>
          <a:xfrm>
            <a:off x="7449064" y="3404975"/>
            <a:ext cx="1457325" cy="1609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21"/>
          <p:cNvSpPr txBox="1">
            <a:spLocks noGrp="1"/>
          </p:cNvSpPr>
          <p:nvPr>
            <p:ph type="title"/>
          </p:nvPr>
        </p:nvSpPr>
        <p:spPr>
          <a:xfrm>
            <a:off x="457200" y="586975"/>
            <a:ext cx="51387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Understandable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325" name="Google Shape;325;p21"/>
          <p:cNvSpPr txBox="1">
            <a:spLocks noGrp="1"/>
          </p:cNvSpPr>
          <p:nvPr>
            <p:ph type="body" idx="1"/>
          </p:nvPr>
        </p:nvSpPr>
        <p:spPr>
          <a:xfrm>
            <a:off x="457200" y="1407250"/>
            <a:ext cx="5138700" cy="3431100"/>
          </a:xfrm>
          <a:prstGeom prst="rect">
            <a:avLst/>
          </a:prstGeom>
        </p:spPr>
        <p:txBody>
          <a:bodyPr spcFirstLastPara="1" wrap="square" lIns="91425" tIns="91425" rIns="91425" bIns="91425" anchor="t" anchorCtr="0">
            <a:noAutofit/>
          </a:bodyPr>
          <a:lstStyle/>
          <a:p>
            <a:pPr marL="457200" lvl="0" indent="-349250" algn="l" rtl="0">
              <a:spcBef>
                <a:spcPts val="600"/>
              </a:spcBef>
              <a:spcAft>
                <a:spcPts val="0"/>
              </a:spcAft>
              <a:buSzPts val="1900"/>
              <a:buAutoNum type="arabicPeriod"/>
            </a:pPr>
            <a:r>
              <a:rPr lang="en" sz="1900"/>
              <a:t>Make text content readable and understandable.</a:t>
            </a:r>
            <a:endParaRPr sz="1900"/>
          </a:p>
          <a:p>
            <a:pPr marL="457200" lvl="0" indent="-349250" algn="l" rtl="0">
              <a:spcBef>
                <a:spcPts val="1000"/>
              </a:spcBef>
              <a:spcAft>
                <a:spcPts val="0"/>
              </a:spcAft>
              <a:buSzPts val="1900"/>
              <a:buAutoNum type="arabicPeriod"/>
            </a:pPr>
            <a:r>
              <a:rPr lang="en" sz="1900"/>
              <a:t>Make web pages appear and operate in predictable ways.</a:t>
            </a:r>
            <a:endParaRPr sz="1900"/>
          </a:p>
          <a:p>
            <a:pPr marL="457200" lvl="0" indent="-349250" algn="l" rtl="0">
              <a:spcBef>
                <a:spcPts val="1000"/>
              </a:spcBef>
              <a:spcAft>
                <a:spcPts val="0"/>
              </a:spcAft>
              <a:buSzPts val="1900"/>
              <a:buAutoNum type="arabicPeriod"/>
            </a:pPr>
            <a:r>
              <a:rPr lang="en" sz="1900"/>
              <a:t> Help users avoid and correct mistakes.</a:t>
            </a:r>
            <a:endParaRPr sz="1900"/>
          </a:p>
          <a:p>
            <a:pPr marL="457200" lvl="0" indent="0" algn="l" rtl="0">
              <a:spcBef>
                <a:spcPts val="1000"/>
              </a:spcBef>
              <a:spcAft>
                <a:spcPts val="1000"/>
              </a:spcAft>
              <a:buNone/>
            </a:pPr>
            <a:endParaRPr sz="1900"/>
          </a:p>
        </p:txBody>
      </p:sp>
      <p:sp>
        <p:nvSpPr>
          <p:cNvPr id="326" name="Google Shape;326;p21"/>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9</a:t>
            </a:fld>
            <a:endParaRPr/>
          </a:p>
        </p:txBody>
      </p:sp>
      <p:sp>
        <p:nvSpPr>
          <p:cNvPr id="327" name="Google Shape;327;p21"/>
          <p:cNvSpPr/>
          <p:nvPr/>
        </p:nvSpPr>
        <p:spPr>
          <a:xfrm>
            <a:off x="6295650" y="-24700"/>
            <a:ext cx="2937900" cy="52095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8" name="Google Shape;328;p21"/>
          <p:cNvPicPr preferRelativeResize="0"/>
          <p:nvPr/>
        </p:nvPicPr>
        <p:blipFill>
          <a:blip r:embed="rId3">
            <a:alphaModFix/>
          </a:blip>
          <a:stretch>
            <a:fillRect/>
          </a:stretch>
        </p:blipFill>
        <p:spPr>
          <a:xfrm>
            <a:off x="6791062" y="2249850"/>
            <a:ext cx="1504950" cy="914400"/>
          </a:xfrm>
          <a:prstGeom prst="rect">
            <a:avLst/>
          </a:prstGeom>
          <a:noFill/>
          <a:ln>
            <a:noFill/>
          </a:ln>
        </p:spPr>
      </p:pic>
      <p:pic>
        <p:nvPicPr>
          <p:cNvPr id="329" name="Google Shape;329;p21"/>
          <p:cNvPicPr preferRelativeResize="0"/>
          <p:nvPr/>
        </p:nvPicPr>
        <p:blipFill>
          <a:blip r:embed="rId4">
            <a:alphaModFix/>
          </a:blip>
          <a:stretch>
            <a:fillRect/>
          </a:stretch>
        </p:blipFill>
        <p:spPr>
          <a:xfrm>
            <a:off x="6805887" y="245425"/>
            <a:ext cx="1475314" cy="1787400"/>
          </a:xfrm>
          <a:prstGeom prst="rect">
            <a:avLst/>
          </a:prstGeom>
          <a:noFill/>
          <a:ln>
            <a:noFill/>
          </a:ln>
        </p:spPr>
      </p:pic>
      <p:pic>
        <p:nvPicPr>
          <p:cNvPr id="330" name="Google Shape;330;p21"/>
          <p:cNvPicPr preferRelativeResize="0"/>
          <p:nvPr/>
        </p:nvPicPr>
        <p:blipFill>
          <a:blip r:embed="rId5">
            <a:alphaModFix/>
          </a:blip>
          <a:stretch>
            <a:fillRect/>
          </a:stretch>
        </p:blipFill>
        <p:spPr>
          <a:xfrm>
            <a:off x="7035926" y="3404975"/>
            <a:ext cx="1457325" cy="1609725"/>
          </a:xfrm>
          <a:prstGeom prst="rect">
            <a:avLst/>
          </a:prstGeom>
          <a:noFill/>
          <a:ln>
            <a:noFill/>
          </a:ln>
        </p:spPr>
      </p:pic>
    </p:spTree>
  </p:cSld>
  <p:clrMapOvr>
    <a:masterClrMapping/>
  </p:clrMapOvr>
</p:sld>
</file>

<file path=ppt/theme/theme1.xml><?xml version="1.0" encoding="utf-8"?>
<a:theme xmlns:a="http://schemas.openxmlformats.org/drawingml/2006/main" name="Roderigo template">
  <a:themeElements>
    <a:clrScheme name="Custom 347">
      <a:dk1>
        <a:srgbClr val="000000"/>
      </a:dk1>
      <a:lt1>
        <a:srgbClr val="FFFFFF"/>
      </a:lt1>
      <a:dk2>
        <a:srgbClr val="666666"/>
      </a:dk2>
      <a:lt2>
        <a:srgbClr val="CCCCCC"/>
      </a:lt2>
      <a:accent1>
        <a:srgbClr val="A5B0FE"/>
      </a:accent1>
      <a:accent2>
        <a:srgbClr val="8184D9"/>
      </a:accent2>
      <a:accent3>
        <a:srgbClr val="6463BD"/>
      </a:accent3>
      <a:accent4>
        <a:srgbClr val="4F4A9E"/>
      </a:accent4>
      <a:accent5>
        <a:srgbClr val="212121"/>
      </a:accent5>
      <a:accent6>
        <a:srgbClr val="FFA500"/>
      </a:accent6>
      <a:hlink>
        <a:srgbClr val="6463B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1448</TotalTime>
  <Words>7209</Words>
  <Application>Microsoft Office PowerPoint</Application>
  <PresentationFormat>On-screen Show (16:9)</PresentationFormat>
  <Paragraphs>592</Paragraphs>
  <Slides>61</Slides>
  <Notes>61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61</vt:i4>
      </vt:variant>
    </vt:vector>
  </HeadingPairs>
  <TitlesOfParts>
    <vt:vector size="71" baseType="lpstr">
      <vt:lpstr>Buenos Aires</vt:lpstr>
      <vt:lpstr>Arial</vt:lpstr>
      <vt:lpstr>Miriam Libre</vt:lpstr>
      <vt:lpstr>Calibri</vt:lpstr>
      <vt:lpstr>Work Sans</vt:lpstr>
      <vt:lpstr>Consolas</vt:lpstr>
      <vt:lpstr>Barlow</vt:lpstr>
      <vt:lpstr>Barlow Light</vt:lpstr>
      <vt:lpstr>Roboto</vt:lpstr>
      <vt:lpstr>Roderigo template</vt:lpstr>
      <vt:lpstr>Creating Accessible  Web Pages</vt:lpstr>
      <vt:lpstr>Web content is written in hypertext markup language (HTML!)</vt:lpstr>
      <vt:lpstr>But browsers aren’t the only applications that interpret markup</vt:lpstr>
      <vt:lpstr>PowerPoint Presentation</vt:lpstr>
      <vt:lpstr>WCAG</vt:lpstr>
      <vt:lpstr>WCAG</vt:lpstr>
      <vt:lpstr>Perceivable</vt:lpstr>
      <vt:lpstr>Operable</vt:lpstr>
      <vt:lpstr>Understandable  </vt:lpstr>
      <vt:lpstr>Robust    </vt:lpstr>
      <vt:lpstr>Accessibility Tools</vt:lpstr>
      <vt:lpstr>Screen Readers</vt:lpstr>
      <vt:lpstr>Zoom + Enhanced Cursor</vt:lpstr>
      <vt:lpstr>Contrast checkers  </vt:lpstr>
      <vt:lpstr>Keyboard navigation  </vt:lpstr>
      <vt:lpstr>Lighthouse  </vt:lpstr>
      <vt:lpstr>Designing for accessibility (a11y)</vt:lpstr>
      <vt:lpstr>Write semantic markup!  </vt:lpstr>
      <vt:lpstr>Don’t break the heading hierarchy    </vt:lpstr>
      <vt:lpstr>Use images responsibly    </vt:lpstr>
      <vt:lpstr>Use images responsibly    </vt:lpstr>
      <vt:lpstr>Accessible Rich Internet Applications (ARIA)      </vt:lpstr>
      <vt:lpstr>Let’s write some semantic HTML </vt:lpstr>
      <vt:lpstr>What we’ll build</vt:lpstr>
      <vt:lpstr>&lt;main&gt;&lt;/main&gt;</vt:lpstr>
      <vt:lpstr>&lt;header&gt;&lt;/header&gt;</vt:lpstr>
      <vt:lpstr>&lt;footer&gt;&lt;/footer&gt;</vt:lpstr>
      <vt:lpstr>&lt;nav&gt;&lt;/nav&gt;</vt:lpstr>
      <vt:lpstr>&lt;section&gt;&lt;/section&gt;</vt:lpstr>
      <vt:lpstr>&lt;article&gt;&lt;/article&gt;</vt:lpstr>
      <vt:lpstr>&lt;blockquote&gt;&lt;/blockquote&gt;</vt:lpstr>
      <vt:lpstr>&lt;h1&gt;&lt;/h1&gt; through &lt;h6&gt;&lt;/h6&gt;</vt:lpstr>
      <vt:lpstr>&lt;ul&gt;&lt;/ul&gt;</vt:lpstr>
      <vt:lpstr>&lt;ol&gt;&lt;/ol&gt;</vt:lpstr>
      <vt:lpstr>&lt;li&gt;&lt;/li&gt;</vt:lpstr>
      <vt:lpstr>&lt;p&gt;&lt;/p&gt;</vt:lpstr>
      <vt:lpstr>&lt;a&gt;&lt;/a&gt;</vt:lpstr>
      <vt:lpstr>&lt;div&gt;&lt;/div&gt;</vt:lpstr>
      <vt:lpstr>&lt;span&gt;&lt;/span&gt;</vt:lpstr>
      <vt:lpstr>&lt;br&gt;</vt:lpstr>
      <vt:lpstr>&lt;img&gt;</vt:lpstr>
      <vt:lpstr>Lets structure this page </vt:lpstr>
      <vt:lpstr>Elements to use </vt:lpstr>
      <vt:lpstr>Elements to use </vt:lpstr>
      <vt:lpstr>Elements to use </vt:lpstr>
      <vt:lpstr>Elements to use </vt:lpstr>
      <vt:lpstr>Elements to use </vt:lpstr>
      <vt:lpstr>Elements to use </vt:lpstr>
      <vt:lpstr>Elements to use </vt:lpstr>
      <vt:lpstr>Elements to use </vt:lpstr>
      <vt:lpstr>Elements to use </vt:lpstr>
      <vt:lpstr>Elements to use </vt:lpstr>
      <vt:lpstr>Elements to use </vt:lpstr>
      <vt:lpstr>Elements to use </vt:lpstr>
      <vt:lpstr>Elements to use </vt:lpstr>
      <vt:lpstr>Elements to use </vt:lpstr>
      <vt:lpstr>Elements to use </vt:lpstr>
      <vt:lpstr>Elements to use </vt:lpstr>
      <vt:lpstr>Elements to use </vt:lpstr>
      <vt:lpstr>Elements to use </vt:lpstr>
      <vt:lpstr>And that’s 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Creating Accessible  Web Pages</dc:title>
  <cp:lastModifiedBy>Stone, Kathy</cp:lastModifiedBy>
  <cp:revision>5</cp:revision>
  <dcterms:modified xsi:type="dcterms:W3CDTF">2022-09-26T22:08:29Z</dcterms:modified>
</cp:coreProperties>
</file>